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64" r:id="rId2"/>
    <p:sldId id="272" r:id="rId3"/>
    <p:sldId id="325" r:id="rId4"/>
    <p:sldId id="327" r:id="rId5"/>
    <p:sldId id="337" r:id="rId6"/>
    <p:sldId id="328" r:id="rId7"/>
    <p:sldId id="329" r:id="rId8"/>
    <p:sldId id="330" r:id="rId9"/>
    <p:sldId id="338" r:id="rId10"/>
    <p:sldId id="331" r:id="rId11"/>
    <p:sldId id="332" r:id="rId12"/>
    <p:sldId id="333" r:id="rId13"/>
    <p:sldId id="334" r:id="rId14"/>
    <p:sldId id="335" r:id="rId15"/>
    <p:sldId id="336" r:id="rId16"/>
    <p:sldId id="339" r:id="rId17"/>
    <p:sldId id="340" r:id="rId18"/>
    <p:sldId id="342" r:id="rId19"/>
    <p:sldId id="341" r:id="rId20"/>
    <p:sldId id="326" r:id="rId21"/>
    <p:sldId id="265" r:id="rId22"/>
    <p:sldId id="266" r:id="rId23"/>
    <p:sldId id="267" r:id="rId24"/>
    <p:sldId id="268" r:id="rId25"/>
    <p:sldId id="273" r:id="rId26"/>
    <p:sldId id="269" r:id="rId27"/>
    <p:sldId id="275" r:id="rId28"/>
    <p:sldId id="256" r:id="rId29"/>
    <p:sldId id="277" r:id="rId30"/>
    <p:sldId id="314" r:id="rId31"/>
    <p:sldId id="278" r:id="rId32"/>
    <p:sldId id="279" r:id="rId33"/>
    <p:sldId id="280" r:id="rId34"/>
    <p:sldId id="281" r:id="rId35"/>
    <p:sldId id="282" r:id="rId36"/>
    <p:sldId id="283" r:id="rId37"/>
    <p:sldId id="286" r:id="rId38"/>
    <p:sldId id="257" r:id="rId39"/>
    <p:sldId id="299" r:id="rId40"/>
    <p:sldId id="312" r:id="rId41"/>
    <p:sldId id="284" r:id="rId42"/>
    <p:sldId id="288" r:id="rId43"/>
    <p:sldId id="310" r:id="rId44"/>
    <p:sldId id="315" r:id="rId45"/>
    <p:sldId id="304" r:id="rId46"/>
    <p:sldId id="305" r:id="rId47"/>
    <p:sldId id="306" r:id="rId48"/>
    <p:sldId id="295" r:id="rId49"/>
    <p:sldId id="296" r:id="rId50"/>
    <p:sldId id="297" r:id="rId51"/>
    <p:sldId id="302" r:id="rId52"/>
    <p:sldId id="303" r:id="rId53"/>
    <p:sldId id="287" r:id="rId54"/>
    <p:sldId id="290" r:id="rId55"/>
    <p:sldId id="289" r:id="rId56"/>
    <p:sldId id="291" r:id="rId57"/>
    <p:sldId id="292" r:id="rId58"/>
    <p:sldId id="293" r:id="rId59"/>
    <p:sldId id="324" r:id="rId60"/>
    <p:sldId id="298" r:id="rId61"/>
    <p:sldId id="316" r:id="rId62"/>
    <p:sldId id="318" r:id="rId63"/>
    <p:sldId id="319" r:id="rId64"/>
    <p:sldId id="317" r:id="rId65"/>
    <p:sldId id="320" r:id="rId66"/>
    <p:sldId id="322" r:id="rId67"/>
    <p:sldId id="308" r:id="rId68"/>
    <p:sldId id="323" r:id="rId69"/>
    <p:sldId id="307" r:id="rId70"/>
    <p:sldId id="309" r:id="rId71"/>
  </p:sldIdLst>
  <p:sldSz cx="12192000" cy="6858000"/>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4" autoAdjust="0"/>
    <p:restoredTop sz="94660"/>
  </p:normalViewPr>
  <p:slideViewPr>
    <p:cSldViewPr snapToGrid="0">
      <p:cViewPr varScale="1">
        <p:scale>
          <a:sx n="114" d="100"/>
          <a:sy n="114" d="100"/>
        </p:scale>
        <p:origin x="162" y="96"/>
      </p:cViewPr>
      <p:guideLst/>
    </p:cSldViewPr>
  </p:slideViewPr>
  <p:notesTextViewPr>
    <p:cViewPr>
      <p:scale>
        <a:sx n="1" d="1"/>
        <a:sy n="1" d="1"/>
      </p:scale>
      <p:origin x="0" y="0"/>
    </p:cViewPr>
  </p:notesTextViewPr>
  <p:notesViewPr>
    <p:cSldViewPr snapToGrid="0">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56AA18E-5345-4438-A443-8AC283C1413C}" type="datetimeFigureOut">
              <a:rPr lang="es-ES" smtClean="0"/>
              <a:t>11/06/2018</a:t>
            </a:fld>
            <a:endParaRPr lang="es-ES"/>
          </a:p>
        </p:txBody>
      </p:sp>
      <p:sp>
        <p:nvSpPr>
          <p:cNvPr id="4" name="Marcador de pie de página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2F26317-BE5E-499A-B61E-0661621240F6}" type="slidenum">
              <a:rPr lang="es-ES" smtClean="0"/>
              <a:t>‹Nº›</a:t>
            </a:fld>
            <a:endParaRPr lang="es-ES"/>
          </a:p>
        </p:txBody>
      </p:sp>
    </p:spTree>
    <p:extLst>
      <p:ext uri="{BB962C8B-B14F-4D97-AF65-F5344CB8AC3E}">
        <p14:creationId xmlns:p14="http://schemas.microsoft.com/office/powerpoint/2010/main" val="557261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A363AE5-548C-430C-8E44-12E7FFE7934F}" type="datetimeFigureOut">
              <a:rPr lang="ca-ES" smtClean="0"/>
              <a:t>11/06/2018</a:t>
            </a:fld>
            <a:endParaRPr lang="ca-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Marcador de pie de pá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7DB523FE-03AC-4CA2-B6F0-B90854295D91}" type="slidenum">
              <a:rPr lang="ca-ES" smtClean="0"/>
              <a:t>‹Nº›</a:t>
            </a:fld>
            <a:endParaRPr lang="ca-ES"/>
          </a:p>
        </p:txBody>
      </p:sp>
    </p:spTree>
    <p:extLst>
      <p:ext uri="{BB962C8B-B14F-4D97-AF65-F5344CB8AC3E}">
        <p14:creationId xmlns:p14="http://schemas.microsoft.com/office/powerpoint/2010/main" val="178373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7DB523FE-03AC-4CA2-B6F0-B90854295D91}" type="slidenum">
              <a:rPr lang="ca-ES" smtClean="0"/>
              <a:t>1</a:t>
            </a:fld>
            <a:endParaRPr lang="ca-ES"/>
          </a:p>
        </p:txBody>
      </p:sp>
    </p:spTree>
    <p:extLst>
      <p:ext uri="{BB962C8B-B14F-4D97-AF65-F5344CB8AC3E}">
        <p14:creationId xmlns:p14="http://schemas.microsoft.com/office/powerpoint/2010/main" val="192379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53C9D932-C201-4EC6-8FC9-F220035C03DF}" type="datetime1">
              <a:rPr lang="es-ES" smtClean="0"/>
              <a:t>11/06/2018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37417068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7B894A4-FDEF-457E-B90D-DA666DA16D47}" type="datetime1">
              <a:rPr lang="es-ES" smtClean="0"/>
              <a:t>11/06/2018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2579051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843D476-E07D-4096-904F-2874652BB742}" type="datetime1">
              <a:rPr lang="es-ES" smtClean="0"/>
              <a:t>11/06/2018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118920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54E4C52-D13F-4584-8FCF-E0EC0A771629}" type="datetime1">
              <a:rPr lang="es-ES" smtClean="0"/>
              <a:t>11/06/2018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17536222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8EDE11F-F7F6-44A0-8C07-36537A0F5123}" type="datetime1">
              <a:rPr lang="es-ES" smtClean="0"/>
              <a:t>11/06/2018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87234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D10F798-A948-48EC-BDC3-F15838202D28}" type="datetime1">
              <a:rPr lang="es-ES" smtClean="0"/>
              <a:t>11/06/2018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61171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1627B56F-87B5-4B85-B30F-348224631709}" type="datetime1">
              <a:rPr lang="es-ES" smtClean="0"/>
              <a:t>11/06/2018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262268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A4234F26-459F-49BE-B864-6A316BB6E0C9}" type="datetime1">
              <a:rPr lang="es-ES" smtClean="0"/>
              <a:t>11/06/2018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29737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84511E9-EF0C-4E4C-A004-57308C404DF7}" type="datetime1">
              <a:rPr lang="es-ES" smtClean="0"/>
              <a:t>11/06/2018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345427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ACC790B-DA00-4A31-9A6A-CDF7BCEEC5A4}" type="datetime1">
              <a:rPr lang="es-ES" smtClean="0"/>
              <a:t>11/06/2018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241269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8718A5C-0481-475F-A876-3FACE725DC3C}" type="datetime1">
              <a:rPr lang="es-ES" smtClean="0"/>
              <a:t>11/06/2018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A71A5DF-B4D7-4768-9D6E-A679F4E858FF}" type="slidenum">
              <a:rPr lang="es-ES" smtClean="0"/>
              <a:t>‹Nº›</a:t>
            </a:fld>
            <a:endParaRPr lang="es-ES"/>
          </a:p>
        </p:txBody>
      </p:sp>
    </p:spTree>
    <p:extLst>
      <p:ext uri="{BB962C8B-B14F-4D97-AF65-F5344CB8AC3E}">
        <p14:creationId xmlns:p14="http://schemas.microsoft.com/office/powerpoint/2010/main" val="393942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89B05-CB0D-4CBF-A0A5-8FC3D860F5F4}" type="datetime1">
              <a:rPr lang="es-ES" smtClean="0"/>
              <a:t>11/06/2018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1A5DF-B4D7-4768-9D6E-A679F4E858FF}" type="slidenum">
              <a:rPr lang="es-ES" smtClean="0"/>
              <a:t>‹Nº›</a:t>
            </a:fld>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61228" y="6356350"/>
            <a:ext cx="930772" cy="501650"/>
          </a:xfrm>
          <a:prstGeom prst="rect">
            <a:avLst/>
          </a:prstGeom>
        </p:spPr>
      </p:pic>
      <p:pic>
        <p:nvPicPr>
          <p:cNvPr id="8" name="Imagen 6"/>
          <p:cNvPicPr>
            <a:picLocks noChangeAspect="1"/>
          </p:cNvPicPr>
          <p:nvPr userDrawn="1"/>
        </p:nvPicPr>
        <p:blipFill>
          <a:blip r:embed="rId14"/>
          <a:srcRect/>
          <a:stretch>
            <a:fillRect/>
          </a:stretch>
        </p:blipFill>
        <p:spPr bwMode="auto">
          <a:xfrm>
            <a:off x="10384928" y="6489700"/>
            <a:ext cx="838200" cy="300038"/>
          </a:xfrm>
          <a:prstGeom prst="rect">
            <a:avLst/>
          </a:prstGeom>
          <a:noFill/>
          <a:ln w="9525">
            <a:noFill/>
            <a:miter lim="800000"/>
            <a:headEnd/>
            <a:tailEnd/>
          </a:ln>
        </p:spPr>
      </p:pic>
    </p:spTree>
    <p:extLst>
      <p:ext uri="{BB962C8B-B14F-4D97-AF65-F5344CB8AC3E}">
        <p14:creationId xmlns:p14="http://schemas.microsoft.com/office/powerpoint/2010/main" val="282490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biosca@mcrit.com"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mailto:lnoguera@mcri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hyperlink" Target="http://www.mcrit.com/atlesdel/" TargetMode="External"/><Relationship Id="rId5" Type="http://schemas.openxmlformats.org/officeDocument/2006/relationships/image" Target="../media/image1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projects.mcrit.com/marenvalor/crear-recorreguts-urbans-de-passeig-entre-la-ciutat-i-el-port/" TargetMode="Externa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projects.mcrit.com/marenvalor/la-marina-de-valencia/"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projects.mcrit.com/marenvalo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open?id=1e1HRCwPRUSESwaIUCdTjdyUXtItjcgLu&amp;usp=sharing" TargetMode="External"/><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hyperlink" Target="http://projects.mcrit.com/marenvalor/navegar-des-dels-col%c2%b7legis-a-viana-do-castelo-portug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lnoguera@mcrit.com" TargetMode="External"/><Relationship Id="rId2" Type="http://schemas.openxmlformats.org/officeDocument/2006/relationships/hyperlink" Target="mailto:obiosca@mcrit.com"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072914" y="5950857"/>
            <a:ext cx="2119086" cy="907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37" name="Título 1"/>
          <p:cNvSpPr>
            <a:spLocks noGrp="1"/>
          </p:cNvSpPr>
          <p:nvPr>
            <p:ph type="title"/>
          </p:nvPr>
        </p:nvSpPr>
        <p:spPr/>
        <p:txBody>
          <a:bodyPr/>
          <a:lstStyle/>
          <a:p>
            <a:r>
              <a:rPr lang="ca-ES" sz="2800" b="1" dirty="0" smtClean="0">
                <a:solidFill>
                  <a:schemeClr val="tx2"/>
                </a:solidFill>
                <a:latin typeface="Open Sans"/>
                <a:ea typeface="Open Sans"/>
                <a:cs typeface="Open Sans"/>
              </a:rPr>
              <a:t>Pla d’Acció: “Mar en Valor” vinculat a Mataró 2022</a:t>
            </a:r>
          </a:p>
        </p:txBody>
      </p:sp>
      <p:sp>
        <p:nvSpPr>
          <p:cNvPr id="14339" name="CuadroTexto 2"/>
          <p:cNvSpPr txBox="1">
            <a:spLocks noChangeArrowheads="1"/>
          </p:cNvSpPr>
          <p:nvPr/>
        </p:nvSpPr>
        <p:spPr bwMode="auto">
          <a:xfrm>
            <a:off x="898525" y="6394450"/>
            <a:ext cx="10375900" cy="368300"/>
          </a:xfrm>
          <a:prstGeom prst="rect">
            <a:avLst/>
          </a:prstGeom>
          <a:noFill/>
          <a:ln w="9525">
            <a:noFill/>
            <a:miter lim="800000"/>
            <a:headEnd/>
            <a:tailEnd/>
          </a:ln>
        </p:spPr>
        <p:txBody>
          <a:bodyPr>
            <a:spAutoFit/>
          </a:bodyPr>
          <a:lstStyle/>
          <a:p>
            <a:pPr algn="ctr"/>
            <a:r>
              <a:rPr lang="ca-ES">
                <a:latin typeface="Calibri" pitchFamily="34" charset="0"/>
              </a:rPr>
              <a:t>Oriol Biosca </a:t>
            </a:r>
            <a:r>
              <a:rPr lang="ca-ES">
                <a:latin typeface="Calibri" pitchFamily="34" charset="0"/>
                <a:hlinkClick r:id="rId3"/>
              </a:rPr>
              <a:t>obiosca@mcrit.com</a:t>
            </a:r>
            <a:r>
              <a:rPr lang="ca-ES">
                <a:latin typeface="Calibri" pitchFamily="34" charset="0"/>
              </a:rPr>
              <a:t>  -  Laura Noguera </a:t>
            </a:r>
            <a:r>
              <a:rPr lang="ca-ES">
                <a:latin typeface="Calibri" pitchFamily="34" charset="0"/>
                <a:hlinkClick r:id="rId4"/>
              </a:rPr>
              <a:t>lnoguera@mcrit.com</a:t>
            </a:r>
            <a:r>
              <a:rPr lang="ca-ES">
                <a:latin typeface="Calibri" pitchFamily="34" charset="0"/>
              </a:rPr>
              <a:t> </a:t>
            </a:r>
            <a:endParaRPr lang="es-ES">
              <a:latin typeface="Calibri" pitchFamily="34" charset="0"/>
            </a:endParaRPr>
          </a:p>
        </p:txBody>
      </p:sp>
      <p:pic>
        <p:nvPicPr>
          <p:cNvPr id="3" name="Imagen 2"/>
          <p:cNvPicPr>
            <a:picLocks noChangeAspect="1"/>
          </p:cNvPicPr>
          <p:nvPr/>
        </p:nvPicPr>
        <p:blipFill>
          <a:blip r:embed="rId5"/>
          <a:stretch>
            <a:fillRect/>
          </a:stretch>
        </p:blipFill>
        <p:spPr>
          <a:xfrm>
            <a:off x="9898743" y="1"/>
            <a:ext cx="2293257" cy="647508"/>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385206"/>
            <a:ext cx="12189733" cy="4875893"/>
          </a:xfrm>
          <a:prstGeom prst="rect">
            <a:avLst/>
          </a:prstGeom>
        </p:spPr>
      </p:pic>
      <p:sp>
        <p:nvSpPr>
          <p:cNvPr id="5" name="CuadroTexto 4"/>
          <p:cNvSpPr txBox="1"/>
          <p:nvPr/>
        </p:nvSpPr>
        <p:spPr>
          <a:xfrm>
            <a:off x="207432" y="6041393"/>
            <a:ext cx="2064989" cy="261610"/>
          </a:xfrm>
          <a:prstGeom prst="rect">
            <a:avLst/>
          </a:prstGeom>
          <a:noFill/>
        </p:spPr>
        <p:txBody>
          <a:bodyPr wrap="none" rtlCol="0">
            <a:spAutoFit/>
          </a:bodyPr>
          <a:lstStyle/>
          <a:p>
            <a:r>
              <a:rPr lang="ca-ES" sz="1100" b="1" i="1" dirty="0" smtClean="0">
                <a:solidFill>
                  <a:schemeClr val="bg1">
                    <a:lumMod val="95000"/>
                  </a:schemeClr>
                </a:solidFill>
              </a:rPr>
              <a:t>Mataró 1920, carrer Sant Felicià</a:t>
            </a:r>
            <a:endParaRPr lang="es-ES" sz="1100" b="1" i="1" dirty="0">
              <a:solidFill>
                <a:schemeClr val="bg1">
                  <a:lumMod val="95000"/>
                </a:schemeClr>
              </a:solidFill>
            </a:endParaRPr>
          </a:p>
        </p:txBody>
      </p:sp>
      <p:pic>
        <p:nvPicPr>
          <p:cNvPr id="6" name="Imagen 5"/>
          <p:cNvPicPr>
            <a:picLocks noChangeAspect="1"/>
          </p:cNvPicPr>
          <p:nvPr/>
        </p:nvPicPr>
        <p:blipFill rotWithShape="1">
          <a:blip r:embed="rId7"/>
          <a:srcRect t="21082"/>
          <a:stretch/>
        </p:blipFill>
        <p:spPr>
          <a:xfrm>
            <a:off x="-10660" y="7266210"/>
            <a:ext cx="12194269" cy="4605874"/>
          </a:xfrm>
          <a:prstGeom prst="rect">
            <a:avLst/>
          </a:prstGeom>
        </p:spPr>
      </p:pic>
    </p:spTree>
    <p:extLst>
      <p:ext uri="{BB962C8B-B14F-4D97-AF65-F5344CB8AC3E}">
        <p14:creationId xmlns:p14="http://schemas.microsoft.com/office/powerpoint/2010/main" val="3753096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7354" y="436024"/>
            <a:ext cx="11096625" cy="5643563"/>
          </a:xfrm>
        </p:spPr>
        <p:txBody>
          <a:bodyPr rtlCol="0">
            <a:noAutofit/>
          </a:bodyPr>
          <a:lstStyle/>
          <a:p>
            <a:pPr marL="0" indent="0" fontAlgn="auto">
              <a:spcAft>
                <a:spcPts val="180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sector nàutic</a:t>
            </a: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La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Nàutica no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és una activitat prioritària ni de </a:t>
            </a:r>
            <a:r>
              <a:rPr lang="ca-ES" sz="16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l’Eurecat</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ni del Parc </a:t>
            </a:r>
            <a:r>
              <a:rPr lang="ca-ES" sz="16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dirty="0" smtClean="0">
                <a:latin typeface="Open Sans" panose="020B0606030504020204" pitchFamily="34" charset="0"/>
                <a:ea typeface="Open Sans" panose="020B0606030504020204" pitchFamily="34" charset="0"/>
                <a:cs typeface="Open Sans" panose="020B0606030504020204" pitchFamily="34" charset="0"/>
              </a:rPr>
              <a:t>. Tot i que </a:t>
            </a:r>
            <a:r>
              <a:rPr lang="ca-ES" sz="1600" dirty="0">
                <a:latin typeface="Open Sans" panose="020B0606030504020204" pitchFamily="34" charset="0"/>
                <a:ea typeface="Open Sans" panose="020B0606030504020204" pitchFamily="34" charset="0"/>
                <a:cs typeface="Open Sans" panose="020B0606030504020204" pitchFamily="34" charset="0"/>
              </a:rPr>
              <a:t>hi ha hagut experiències on s’ha </a:t>
            </a:r>
            <a:r>
              <a:rPr lang="ca-ES" sz="1600" dirty="0" smtClean="0">
                <a:latin typeface="Open Sans" panose="020B0606030504020204" pitchFamily="34" charset="0"/>
                <a:ea typeface="Open Sans" panose="020B0606030504020204" pitchFamily="34" charset="0"/>
                <a:cs typeface="Open Sans" panose="020B0606030504020204" pitchFamily="34" charset="0"/>
              </a:rPr>
              <a:t>treballat (innovació </a:t>
            </a:r>
            <a:r>
              <a:rPr lang="ca-ES" sz="1600" dirty="0">
                <a:latin typeface="Open Sans" panose="020B0606030504020204" pitchFamily="34" charset="0"/>
                <a:ea typeface="Open Sans" panose="020B0606030504020204" pitchFamily="34" charset="0"/>
                <a:cs typeface="Open Sans" panose="020B0606030504020204" pitchFamily="34" charset="0"/>
              </a:rPr>
              <a:t>de veles i salvavides </a:t>
            </a:r>
            <a:r>
              <a:rPr lang="ca-ES" sz="1600" dirty="0" smtClean="0">
                <a:latin typeface="Open Sans" panose="020B0606030504020204" pitchFamily="34" charset="0"/>
                <a:ea typeface="Open Sans" panose="020B0606030504020204" pitchFamily="34" charset="0"/>
                <a:cs typeface="Open Sans" panose="020B0606030504020204" pitchFamily="34" charset="0"/>
              </a:rPr>
              <a:t>intel·ligents). </a:t>
            </a:r>
          </a:p>
          <a:p>
            <a:pPr fontAlgn="auto">
              <a:spcAft>
                <a:spcPts val="1000"/>
              </a:spcAft>
              <a:buFont typeface="Arial" panose="020B0604020202020204" pitchFamily="34" charset="0"/>
              <a:buChar char="•"/>
              <a:defRPr/>
            </a:pPr>
            <a:r>
              <a:rPr lang="ca-ES" sz="1600" dirty="0" smtClean="0">
                <a:latin typeface="Open Sans" panose="020B0606030504020204" pitchFamily="34" charset="0"/>
                <a:ea typeface="Open Sans" panose="020B0606030504020204" pitchFamily="34" charset="0"/>
                <a:cs typeface="Open Sans" panose="020B0606030504020204" pitchFamily="34" charset="0"/>
              </a:rPr>
              <a:t>El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sector</a:t>
            </a:r>
            <a:r>
              <a:rPr lang="ca-ES" sz="1600" dirty="0">
                <a:latin typeface="Open Sans" panose="020B0606030504020204" pitchFamily="34" charset="0"/>
                <a:ea typeface="Open Sans" panose="020B0606030504020204" pitchFamily="34" charset="0"/>
                <a:cs typeface="Open Sans" panose="020B0606030504020204" pitchFamily="34" charset="0"/>
              </a:rPr>
              <a:t>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nàutic-industrial és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petit</a:t>
            </a:r>
            <a:r>
              <a:rPr lang="ca-ES" sz="1600" dirty="0" smtClean="0">
                <a:latin typeface="Open Sans" panose="020B0606030504020204" pitchFamily="34" charset="0"/>
                <a:ea typeface="Open Sans" panose="020B0606030504020204" pitchFamily="34" charset="0"/>
                <a:cs typeface="Open Sans" panose="020B0606030504020204" pitchFamily="34" charset="0"/>
              </a:rPr>
              <a:t>. Anualment es fabriquen unes 1000 embarcacions. Els </a:t>
            </a:r>
            <a:r>
              <a:rPr lang="ca-ES" sz="1600" dirty="0">
                <a:latin typeface="Open Sans" panose="020B0606030504020204" pitchFamily="34" charset="0"/>
                <a:ea typeface="Open Sans" panose="020B0606030504020204" pitchFamily="34" charset="0"/>
                <a:cs typeface="Open Sans" panose="020B0606030504020204" pitchFamily="34" charset="0"/>
              </a:rPr>
              <a:t>reptes per fer el sector nàutic una industria potent i de creixement escapen probablement a l'àmbit i la competència municipals, si més no a curt termini</a:t>
            </a:r>
            <a:r>
              <a:rPr lang="ca-ES" sz="1600" dirty="0" smtClean="0">
                <a:latin typeface="Open Sans" panose="020B0606030504020204" pitchFamily="34" charset="0"/>
                <a:ea typeface="Open Sans" panose="020B0606030504020204" pitchFamily="34" charset="0"/>
                <a:cs typeface="Open Sans" panose="020B0606030504020204" pitchFamily="34" charset="0"/>
              </a:rPr>
              <a:t>.</a:t>
            </a: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Existeix una tradició nàutica escassa entre la societat catalana</a:t>
            </a:r>
            <a:r>
              <a:rPr lang="ca-ES" sz="1600" dirty="0">
                <a:latin typeface="Open Sans" panose="020B0606030504020204" pitchFamily="34" charset="0"/>
                <a:ea typeface="Open Sans" panose="020B0606030504020204" pitchFamily="34" charset="0"/>
                <a:cs typeface="Open Sans" panose="020B0606030504020204" pitchFamily="34" charset="0"/>
              </a:rPr>
              <a:t>. La societat catalana té poca tradició marinera, ni d’esbarjo vinculada al mar.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inserció laboral dels cursos de formació en manteniment de vaixells d’esbarjo és bastant alta</a:t>
            </a:r>
            <a:r>
              <a:rPr lang="ca-ES" sz="1600" dirty="0">
                <a:latin typeface="Open Sans" panose="020B0606030504020204" pitchFamily="34" charset="0"/>
                <a:ea typeface="Open Sans" panose="020B0606030504020204" pitchFamily="34" charset="0"/>
                <a:cs typeface="Open Sans" panose="020B0606030504020204" pitchFamily="34" charset="0"/>
              </a:rPr>
              <a:t>, entre el 70% i el 80</a:t>
            </a:r>
            <a:r>
              <a:rPr lang="ca-ES" sz="1600" dirty="0" smtClean="0">
                <a:latin typeface="Open Sans" panose="020B0606030504020204" pitchFamily="34" charset="0"/>
                <a:ea typeface="Open Sans" panose="020B0606030504020204" pitchFamily="34" charset="0"/>
                <a:cs typeface="Open Sans" panose="020B0606030504020204" pitchFamily="34" charset="0"/>
              </a:rPr>
              <a:t>%. Es col·loquen en </a:t>
            </a:r>
            <a:r>
              <a:rPr lang="ca-ES" sz="1600" dirty="0">
                <a:latin typeface="Open Sans" panose="020B0606030504020204" pitchFamily="34" charset="0"/>
                <a:ea typeface="Open Sans" panose="020B0606030504020204" pitchFamily="34" charset="0"/>
                <a:cs typeface="Open Sans" panose="020B0606030504020204" pitchFamily="34" charset="0"/>
              </a:rPr>
              <a:t>petites empreses de la comarca. </a:t>
            </a:r>
            <a:r>
              <a:rPr lang="ca-ES" sz="1600" dirty="0" smtClean="0">
                <a:latin typeface="Open Sans" panose="020B0606030504020204" pitchFamily="34" charset="0"/>
                <a:ea typeface="Open Sans" panose="020B0606030504020204" pitchFamily="34" charset="0"/>
                <a:cs typeface="Open Sans" panose="020B0606030504020204" pitchFamily="34" charset="0"/>
              </a:rPr>
              <a:t>L’ocupació </a:t>
            </a:r>
            <a:r>
              <a:rPr lang="ca-ES" sz="1600" dirty="0">
                <a:latin typeface="Open Sans" panose="020B0606030504020204" pitchFamily="34" charset="0"/>
                <a:ea typeface="Open Sans" panose="020B0606030504020204" pitchFamily="34" charset="0"/>
                <a:cs typeface="Open Sans" panose="020B0606030504020204" pitchFamily="34" charset="0"/>
              </a:rPr>
              <a:t>de la nàutica es troba caracteritzada per una alta </a:t>
            </a:r>
            <a:r>
              <a:rPr lang="ca-ES" sz="1600" dirty="0" smtClean="0">
                <a:latin typeface="Open Sans" panose="020B0606030504020204" pitchFamily="34" charset="0"/>
                <a:ea typeface="Open Sans" panose="020B0606030504020204" pitchFamily="34" charset="0"/>
                <a:cs typeface="Open Sans" panose="020B0606030504020204" pitchFamily="34" charset="0"/>
              </a:rPr>
              <a:t>estacionalitat . </a:t>
            </a: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Les possibilitats d’emprendre i organitzar negocis propis són escasses</a:t>
            </a:r>
            <a:r>
              <a:rPr lang="ca-ES" sz="1600" dirty="0">
                <a:latin typeface="Open Sans" panose="020B0606030504020204" pitchFamily="34" charset="0"/>
                <a:ea typeface="Open Sans" panose="020B0606030504020204" pitchFamily="34" charset="0"/>
                <a:cs typeface="Open Sans" panose="020B0606030504020204" pitchFamily="34" charset="0"/>
              </a:rPr>
              <a:t>, perquè les inversions necessàries són </a:t>
            </a:r>
            <a:r>
              <a:rPr lang="ca-ES" sz="1600" dirty="0" smtClean="0">
                <a:latin typeface="Open Sans" panose="020B0606030504020204" pitchFamily="34" charset="0"/>
                <a:ea typeface="Open Sans" panose="020B0606030504020204" pitchFamily="34" charset="0"/>
                <a:cs typeface="Open Sans" panose="020B0606030504020204" pitchFamily="34" charset="0"/>
              </a:rPr>
              <a:t>altes i </a:t>
            </a:r>
            <a:r>
              <a:rPr lang="ca-ES" sz="1600" dirty="0">
                <a:latin typeface="Open Sans" panose="020B0606030504020204" pitchFamily="34" charset="0"/>
                <a:ea typeface="Open Sans" panose="020B0606030504020204" pitchFamily="34" charset="0"/>
                <a:cs typeface="Open Sans" panose="020B0606030504020204" pitchFamily="34" charset="0"/>
              </a:rPr>
              <a:t>perquè no és fàcil </a:t>
            </a:r>
            <a:r>
              <a:rPr lang="ca-ES" sz="1600" dirty="0" smtClean="0">
                <a:latin typeface="Open Sans" panose="020B0606030504020204" pitchFamily="34" charset="0"/>
                <a:ea typeface="Open Sans" panose="020B0606030504020204" pitchFamily="34" charset="0"/>
                <a:cs typeface="Open Sans" panose="020B0606030504020204" pitchFamily="34" charset="0"/>
              </a:rPr>
              <a:t>trobar </a:t>
            </a:r>
            <a:r>
              <a:rPr lang="ca-ES" sz="1600" dirty="0">
                <a:latin typeface="Open Sans" panose="020B0606030504020204" pitchFamily="34" charset="0"/>
                <a:ea typeface="Open Sans" panose="020B0606030504020204" pitchFamily="34" charset="0"/>
                <a:cs typeface="Open Sans" panose="020B0606030504020204" pitchFamily="34" charset="0"/>
              </a:rPr>
              <a:t>espais adequats per a desenvolupar aquestes activitats. </a:t>
            </a: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promoció d’indústries blaves a Mataró ha de ser una estratègia gradual</a:t>
            </a:r>
            <a:r>
              <a:rPr lang="ca-ES" sz="1600" dirty="0">
                <a:latin typeface="Open Sans" panose="020B0606030504020204" pitchFamily="34" charset="0"/>
                <a:ea typeface="Open Sans" panose="020B0606030504020204" pitchFamily="34" charset="0"/>
                <a:cs typeface="Open Sans" panose="020B0606030504020204" pitchFamily="34" charset="0"/>
              </a:rPr>
              <a:t>. Vincular el teixit empresarial al mar és una carrera de fons (calen diners, tenir paciència i molt de temps perquè acabi consolidant-se). </a:t>
            </a:r>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4922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2796" y="209521"/>
            <a:ext cx="11398235" cy="6451338"/>
          </a:xfrm>
        </p:spPr>
        <p:txBody>
          <a:bodyPr rtlCol="0">
            <a:noAutofit/>
          </a:bodyPr>
          <a:lstStyle/>
          <a:p>
            <a:pPr marL="0" indent="0" fontAlgn="auto">
              <a:spcAft>
                <a:spcPts val="1800"/>
              </a:spcAft>
              <a:buFont typeface="Arial" panose="020B0604020202020204" pitchFamily="34" charset="0"/>
              <a:buNone/>
              <a:defRPr/>
            </a:pPr>
            <a:r>
              <a:rPr lang="ca-ES" sz="14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port de </a:t>
            </a:r>
            <a:r>
              <a:rPr lang="ca-ES" sz="14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Mataró</a:t>
            </a:r>
            <a:endParaRPr lang="ca-ES" sz="14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El </a:t>
            </a:r>
            <a:r>
              <a:rPr lang="ca-ES" sz="1400" dirty="0">
                <a:latin typeface="Open Sans" panose="020B0606030504020204" pitchFamily="34" charset="0"/>
                <a:ea typeface="Open Sans" panose="020B0606030504020204" pitchFamily="34" charset="0"/>
                <a:cs typeface="Open Sans" panose="020B0606030504020204" pitchFamily="34" charset="0"/>
              </a:rPr>
              <a:t>port de Mataró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és suficientment gran per permetre economies d’escala i suficientment petit per tenir una gestió eficient i propera a l’usuari</a:t>
            </a:r>
            <a:r>
              <a:rPr lang="ca-ES" sz="1400" dirty="0">
                <a:latin typeface="Open Sans" panose="020B0606030504020204" pitchFamily="34" charset="0"/>
                <a:ea typeface="Open Sans" panose="020B0606030504020204" pitchFamily="34" charset="0"/>
                <a:cs typeface="Open Sans" panose="020B0606030504020204" pitchFamily="34" charset="0"/>
              </a:rPr>
              <a:t>. </a:t>
            </a:r>
          </a:p>
          <a:p>
            <a:pPr fontAlgn="auto">
              <a:spcAft>
                <a:spcPts val="1000"/>
              </a:spcAft>
              <a:buFont typeface="Arial" panose="020B0604020202020204" pitchFamily="34" charset="0"/>
              <a:buChar char="•"/>
              <a:defRPr/>
            </a:pPr>
            <a:r>
              <a:rPr lang="ca-ES" sz="1400" dirty="0">
                <a:latin typeface="Open Sans" panose="020B0606030504020204" pitchFamily="34" charset="0"/>
                <a:ea typeface="Open Sans" panose="020B0606030504020204" pitchFamily="34" charset="0"/>
                <a:cs typeface="Open Sans" panose="020B0606030504020204" pitchFamily="34" charset="0"/>
              </a:rPr>
              <a:t>Les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activitats de </a:t>
            </a:r>
            <a:r>
              <a:rPr lang="ca-ES" sz="1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Repair&amp;Refit</a:t>
            </a:r>
            <a:r>
              <a:rPr lang="ca-ES" sz="1400" dirty="0">
                <a:latin typeface="Open Sans" panose="020B0606030504020204" pitchFamily="34" charset="0"/>
                <a:ea typeface="Open Sans" panose="020B0606030504020204" pitchFamily="34" charset="0"/>
                <a:cs typeface="Open Sans" panose="020B0606030504020204" pitchFamily="34" charset="0"/>
              </a:rPr>
              <a:t> podran guanyar pes al Port de Mataró. És un negoci d’alt valor afegit on existeixen encara oportunitats en segments que no abraça avui MB92 (referent del sector) com ara les embarcacions de mitjana eslora. </a:t>
            </a:r>
          </a:p>
          <a:p>
            <a:pPr lvl="0">
              <a:spcAft>
                <a:spcPts val="1000"/>
              </a:spcAft>
              <a:defRPr/>
            </a:pPr>
            <a:r>
              <a:rPr lang="ca-ES" sz="1400" dirty="0">
                <a:latin typeface="Open Sans" panose="020B0606030504020204" pitchFamily="34" charset="0"/>
                <a:ea typeface="Open Sans" panose="020B0606030504020204" pitchFamily="34" charset="0"/>
                <a:cs typeface="Open Sans" panose="020B0606030504020204" pitchFamily="34" charset="0"/>
              </a:rPr>
              <a:t>El</a:t>
            </a:r>
            <a:r>
              <a:rPr lang="ca-ES" sz="1400" dirty="0"/>
              <a:t>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negoci del </a:t>
            </a:r>
            <a:r>
              <a:rPr lang="ca-ES" sz="1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repair&amp;refit</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és una font d’ingressos pel port </a:t>
            </a:r>
            <a:r>
              <a:rPr lang="ca-ES" sz="1400" dirty="0">
                <a:latin typeface="Open Sans" panose="020B0606030504020204" pitchFamily="34" charset="0"/>
                <a:ea typeface="Open Sans" panose="020B0606030504020204" pitchFamily="34" charset="0"/>
                <a:cs typeface="Open Sans" panose="020B0606030504020204" pitchFamily="34" charset="0"/>
              </a:rPr>
              <a:t>i una activitat que genera treball “blau” per a la ciutat. El model de gestió aplicat ha generat interès en el sector internacional, i hi ha armadors del nord d’Europa que han seleccionat el port de Mataró per l’entrega dels seus bucs. </a:t>
            </a:r>
          </a:p>
          <a:p>
            <a:pPr fontAlgn="auto">
              <a:spcAft>
                <a:spcPts val="1000"/>
              </a:spcAft>
              <a:buFont typeface="Arial" panose="020B0604020202020204" pitchFamily="34" charset="0"/>
              <a:buChar char="•"/>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La </a:t>
            </a:r>
            <a:r>
              <a:rPr lang="ca-ES" sz="1400" dirty="0">
                <a:latin typeface="Open Sans" panose="020B0606030504020204" pitchFamily="34" charset="0"/>
                <a:ea typeface="Open Sans" panose="020B0606030504020204" pitchFamily="34" charset="0"/>
                <a:cs typeface="Open Sans" panose="020B0606030504020204" pitchFamily="34" charset="0"/>
              </a:rPr>
              <a:t>tecnologia aplicada al varador pot ser una via de treball i una oportunitat de desenvolupament econòmic.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port podria ser un bon “test-</a:t>
            </a:r>
            <a:r>
              <a:rPr lang="ca-ES" sz="1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bed</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per provar nous sistemes i avenços tecnològics associats a la nàutica</a:t>
            </a:r>
            <a:r>
              <a:rPr lang="ca-ES" sz="1400" dirty="0">
                <a:latin typeface="Open Sans" panose="020B0606030504020204" pitchFamily="34" charset="0"/>
                <a:ea typeface="Open Sans" panose="020B0606030504020204" pitchFamily="34" charset="0"/>
                <a:cs typeface="Open Sans" panose="020B0606030504020204" pitchFamily="34" charset="0"/>
              </a:rPr>
              <a:t>, en col·laboració amb les iniciatives de la universitat, el centre de FP, i </a:t>
            </a:r>
            <a:r>
              <a:rPr lang="ca-ES" sz="1400" dirty="0" err="1">
                <a:latin typeface="Open Sans" panose="020B0606030504020204" pitchFamily="34" charset="0"/>
                <a:ea typeface="Open Sans" panose="020B0606030504020204" pitchFamily="34" charset="0"/>
                <a:cs typeface="Open Sans" panose="020B0606030504020204" pitchFamily="34" charset="0"/>
              </a:rPr>
              <a:t>l’Eurecat</a:t>
            </a:r>
            <a:r>
              <a:rPr lang="ca-ES" sz="1400" dirty="0">
                <a:latin typeface="Open Sans" panose="020B0606030504020204" pitchFamily="34" charset="0"/>
                <a:ea typeface="Open Sans" panose="020B0606030504020204" pitchFamily="34" charset="0"/>
                <a:cs typeface="Open Sans" panose="020B0606030504020204" pitchFamily="34" charset="0"/>
              </a:rPr>
              <a:t>. </a:t>
            </a:r>
          </a:p>
          <a:p>
            <a:pPr fontAlgn="auto">
              <a:spcAft>
                <a:spcPts val="1000"/>
              </a:spcAft>
              <a:buFont typeface="Arial" panose="020B0604020202020204" pitchFamily="34" charset="0"/>
              <a:buChar char="•"/>
              <a:defRPr/>
            </a:pP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Mataró té bones característiques per convertir-se en port on entregar noves embarcacions</a:t>
            </a:r>
            <a:r>
              <a:rPr lang="ca-ES" sz="1400" dirty="0">
                <a:latin typeface="Open Sans" panose="020B0606030504020204" pitchFamily="34" charset="0"/>
                <a:ea typeface="Open Sans" panose="020B0606030504020204" pitchFamily="34" charset="0"/>
                <a:cs typeface="Open Sans" panose="020B0606030504020204" pitchFamily="34" charset="0"/>
              </a:rPr>
              <a:t>. </a:t>
            </a:r>
            <a:r>
              <a:rPr lang="ca-ES" sz="1400" dirty="0" smtClean="0">
                <a:latin typeface="Open Sans" panose="020B0606030504020204" pitchFamily="34" charset="0"/>
                <a:ea typeface="Open Sans" panose="020B0606030504020204" pitchFamily="34" charset="0"/>
                <a:cs typeface="Open Sans" panose="020B0606030504020204" pitchFamily="34" charset="0"/>
              </a:rPr>
              <a:t>Aquesta </a:t>
            </a:r>
            <a:r>
              <a:rPr lang="ca-ES" sz="1400" dirty="0">
                <a:latin typeface="Open Sans" panose="020B0606030504020204" pitchFamily="34" charset="0"/>
                <a:ea typeface="Open Sans" panose="020B0606030504020204" pitchFamily="34" charset="0"/>
                <a:cs typeface="Open Sans" panose="020B0606030504020204" pitchFamily="34" charset="0"/>
              </a:rPr>
              <a:t>activitat té valor afegit perquè prèviament a l’entrega, cal realitzar muntatge i assemblatge de components, i realitzar reparacions o </a:t>
            </a:r>
            <a:r>
              <a:rPr lang="ca-ES" sz="1400" dirty="0" smtClean="0">
                <a:latin typeface="Open Sans" panose="020B0606030504020204" pitchFamily="34" charset="0"/>
                <a:ea typeface="Open Sans" panose="020B0606030504020204" pitchFamily="34" charset="0"/>
                <a:cs typeface="Open Sans" panose="020B0606030504020204" pitchFamily="34" charset="0"/>
              </a:rPr>
              <a:t>ajustos. </a:t>
            </a:r>
          </a:p>
          <a:p>
            <a:pPr lvl="0"/>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Port ha apostat per un model innovador d’explotació del varador, obert a qualsevol operador que en vulgui fer ús (arrendament d’espais per temps). </a:t>
            </a:r>
            <a:r>
              <a:rPr lang="ca-ES" sz="1400" dirty="0">
                <a:latin typeface="Open Sans" panose="020B0606030504020204" pitchFamily="34" charset="0"/>
                <a:ea typeface="Open Sans" panose="020B0606030504020204" pitchFamily="34" charset="0"/>
                <a:cs typeface="Open Sans" panose="020B0606030504020204" pitchFamily="34" charset="0"/>
              </a:rPr>
              <a:t>El model està </a:t>
            </a:r>
            <a:r>
              <a:rPr lang="ca-ES" sz="1400" dirty="0" smtClean="0">
                <a:latin typeface="Open Sans" panose="020B0606030504020204" pitchFamily="34" charset="0"/>
                <a:ea typeface="Open Sans" panose="020B0606030504020204" pitchFamily="34" charset="0"/>
                <a:cs typeface="Open Sans" panose="020B0606030504020204" pitchFamily="34" charset="0"/>
              </a:rPr>
              <a:t>funcionant bé </a:t>
            </a:r>
            <a:r>
              <a:rPr lang="ca-ES" sz="1400" dirty="0">
                <a:latin typeface="Open Sans" panose="020B0606030504020204" pitchFamily="34" charset="0"/>
                <a:ea typeface="Open Sans" panose="020B0606030504020204" pitchFamily="34" charset="0"/>
                <a:cs typeface="Open Sans" panose="020B0606030504020204" pitchFamily="34" charset="0"/>
              </a:rPr>
              <a:t>i avui tota la superfície disponible està essent utilitzada.</a:t>
            </a:r>
          </a:p>
          <a:p>
            <a:pPr lvl="0"/>
            <a:r>
              <a:rPr lang="ca-ES" sz="1400" dirty="0" smtClean="0">
                <a:latin typeface="Open Sans" panose="020B0606030504020204" pitchFamily="34" charset="0"/>
                <a:ea typeface="Open Sans" panose="020B0606030504020204" pitchFamily="34" charset="0"/>
                <a:cs typeface="Open Sans" panose="020B0606030504020204" pitchFamily="34" charset="0"/>
              </a:rPr>
              <a:t>La </a:t>
            </a:r>
            <a:r>
              <a:rPr lang="ca-ES" sz="1400" dirty="0">
                <a:latin typeface="Open Sans" panose="020B0606030504020204" pitchFamily="34" charset="0"/>
                <a:ea typeface="Open Sans" panose="020B0606030504020204" pitchFamily="34" charset="0"/>
                <a:cs typeface="Open Sans" panose="020B0606030504020204" pitchFamily="34" charset="0"/>
              </a:rPr>
              <a:t>gestió dels espais comercials del port es comparteix entre el Port de Mataró i l’Ajuntament. </a:t>
            </a:r>
            <a:r>
              <a:rPr lang="ca-ES" sz="1400" dirty="0">
                <a:latin typeface="Open Sans" panose="020B0606030504020204" pitchFamily="34" charset="0"/>
                <a:ea typeface="Open Sans" panose="020B0606030504020204" pitchFamily="34" charset="0"/>
                <a:cs typeface="Open Sans" panose="020B0606030504020204" pitchFamily="34" charset="0"/>
              </a:rPr>
              <a:t>Els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locals es caracteritzen per ser petits i alhora poc atractius. </a:t>
            </a:r>
            <a:r>
              <a:rPr lang="ca-ES" sz="1400" dirty="0">
                <a:latin typeface="Open Sans" panose="020B0606030504020204" pitchFamily="34" charset="0"/>
                <a:ea typeface="Open Sans" panose="020B0606030504020204" pitchFamily="34" charset="0"/>
                <a:cs typeface="Open Sans" panose="020B0606030504020204" pitchFamily="34" charset="0"/>
              </a:rPr>
              <a:t>Es tracta d’un espai, actualment, desendreçat en usos i activitats</a:t>
            </a:r>
            <a:r>
              <a:rPr lang="ca-ES" sz="1400" dirty="0" smtClean="0">
                <a:latin typeface="Open Sans" panose="020B0606030504020204" pitchFamily="34" charset="0"/>
                <a:ea typeface="Open Sans" panose="020B0606030504020204" pitchFamily="34" charset="0"/>
                <a:cs typeface="Open Sans" panose="020B0606030504020204" pitchFamily="34" charset="0"/>
              </a:rPr>
              <a:t>.</a:t>
            </a:r>
          </a:p>
          <a:p>
            <a:pPr lvl="0"/>
            <a:r>
              <a:rPr lang="ca-ES" sz="1400" dirty="0">
                <a:latin typeface="Open Sans" panose="020B0606030504020204" pitchFamily="34" charset="0"/>
                <a:ea typeface="Open Sans" panose="020B0606030504020204" pitchFamily="34" charset="0"/>
                <a:cs typeface="Open Sans" panose="020B0606030504020204" pitchFamily="34" charset="0"/>
              </a:rPr>
              <a:t>El nou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Pla Estratègic del Port de Mataró permet la reformulació del </a:t>
            </a:r>
            <a:r>
              <a:rPr lang="ca-ES"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model comercial </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del </a:t>
            </a:r>
            <a:r>
              <a:rPr lang="ca-ES"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port, </a:t>
            </a:r>
            <a:r>
              <a:rPr lang="ca-ES" sz="1400" dirty="0">
                <a:latin typeface="Open Sans" panose="020B0606030504020204" pitchFamily="34" charset="0"/>
                <a:ea typeface="Open Sans" panose="020B0606030504020204" pitchFamily="34" charset="0"/>
                <a:cs typeface="Open Sans" panose="020B0606030504020204" pitchFamily="34" charset="0"/>
              </a:rPr>
              <a:t>al identificar les </a:t>
            </a:r>
            <a:r>
              <a:rPr lang="ca-ES" sz="1400" dirty="0" smtClean="0">
                <a:latin typeface="Open Sans" panose="020B0606030504020204" pitchFamily="34" charset="0"/>
                <a:ea typeface="Open Sans" panose="020B0606030504020204" pitchFamily="34" charset="0"/>
                <a:cs typeface="Open Sans" panose="020B0606030504020204" pitchFamily="34" charset="0"/>
              </a:rPr>
              <a:t>activitats </a:t>
            </a:r>
            <a:r>
              <a:rPr lang="ca-ES" sz="1400" dirty="0">
                <a:latin typeface="Open Sans" panose="020B0606030504020204" pitchFamily="34" charset="0"/>
                <a:ea typeface="Open Sans" panose="020B0606030504020204" pitchFamily="34" charset="0"/>
                <a:cs typeface="Open Sans" panose="020B0606030504020204" pitchFamily="34" charset="0"/>
              </a:rPr>
              <a:t>més idònies a </a:t>
            </a:r>
            <a:r>
              <a:rPr lang="ca-ES" sz="1400" dirty="0" smtClean="0">
                <a:latin typeface="Open Sans" panose="020B0606030504020204" pitchFamily="34" charset="0"/>
                <a:ea typeface="Open Sans" panose="020B0606030504020204" pitchFamily="34" charset="0"/>
                <a:cs typeface="Open Sans" panose="020B0606030504020204" pitchFamily="34" charset="0"/>
              </a:rPr>
              <a:t>ubicar, a través de propostes sorgides al catàleg d’activitats elaborat. </a:t>
            </a:r>
            <a:r>
              <a:rPr lang="ca-ES" sz="1400" dirty="0">
                <a:latin typeface="Open Sans" panose="020B0606030504020204" pitchFamily="34" charset="0"/>
                <a:ea typeface="Open Sans" panose="020B0606030504020204" pitchFamily="34" charset="0"/>
                <a:cs typeface="Open Sans" panose="020B0606030504020204" pitchFamily="34" charset="0"/>
              </a:rPr>
              <a:t>El segon pas </a:t>
            </a:r>
            <a:r>
              <a:rPr lang="ca-ES" sz="1400" dirty="0" smtClean="0">
                <a:latin typeface="Open Sans" panose="020B0606030504020204" pitchFamily="34" charset="0"/>
                <a:ea typeface="Open Sans" panose="020B0606030504020204" pitchFamily="34" charset="0"/>
                <a:cs typeface="Open Sans" panose="020B0606030504020204" pitchFamily="34" charset="0"/>
              </a:rPr>
              <a:t>serà buscar </a:t>
            </a:r>
            <a:r>
              <a:rPr lang="ca-ES" sz="1400" dirty="0">
                <a:latin typeface="Open Sans" panose="020B0606030504020204" pitchFamily="34" charset="0"/>
                <a:ea typeface="Open Sans" panose="020B0606030504020204" pitchFamily="34" charset="0"/>
                <a:cs typeface="Open Sans" panose="020B0606030504020204" pitchFamily="34" charset="0"/>
              </a:rPr>
              <a:t>operadors </a:t>
            </a:r>
            <a:r>
              <a:rPr lang="ca-ES" sz="1400" dirty="0" smtClean="0">
                <a:latin typeface="Open Sans" panose="020B0606030504020204" pitchFamily="34" charset="0"/>
                <a:ea typeface="Open Sans" panose="020B0606030504020204" pitchFamily="34" charset="0"/>
                <a:cs typeface="Open Sans" panose="020B0606030504020204" pitchFamily="34" charset="0"/>
              </a:rPr>
              <a:t>privats.  </a:t>
            </a:r>
            <a:endParaRPr lang="ca-ES" sz="1400" dirty="0">
              <a:latin typeface="Open Sans" panose="020B0606030504020204" pitchFamily="34" charset="0"/>
              <a:ea typeface="Open Sans" panose="020B0606030504020204" pitchFamily="34" charset="0"/>
              <a:cs typeface="Open Sans" panose="020B0606030504020204" pitchFamily="34" charset="0"/>
            </a:endParaRPr>
          </a:p>
          <a:p>
            <a:pPr lvl="0"/>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festa del port és un esdeveniment d’èxit a la ciutat. </a:t>
            </a:r>
            <a:r>
              <a:rPr lang="ca-ES" sz="1400" dirty="0">
                <a:latin typeface="Open Sans" panose="020B0606030504020204" pitchFamily="34" charset="0"/>
                <a:ea typeface="Open Sans" panose="020B0606030504020204" pitchFamily="34" charset="0"/>
                <a:cs typeface="Open Sans" panose="020B0606030504020204" pitchFamily="34" charset="0"/>
              </a:rPr>
              <a:t>Té lloc un cap de setmana del mes de juny, i </a:t>
            </a:r>
            <a:r>
              <a:rPr lang="ca-ES" sz="1400" dirty="0" smtClean="0">
                <a:latin typeface="Open Sans" panose="020B0606030504020204" pitchFamily="34" charset="0"/>
                <a:ea typeface="Open Sans" panose="020B0606030504020204" pitchFamily="34" charset="0"/>
                <a:cs typeface="Open Sans" panose="020B0606030504020204" pitchFamily="34" charset="0"/>
              </a:rPr>
              <a:t>es organitzada </a:t>
            </a:r>
            <a:r>
              <a:rPr lang="ca-ES" sz="1400" dirty="0">
                <a:latin typeface="Open Sans" panose="020B0606030504020204" pitchFamily="34" charset="0"/>
                <a:ea typeface="Open Sans" panose="020B0606030504020204" pitchFamily="34" charset="0"/>
                <a:cs typeface="Open Sans" panose="020B0606030504020204" pitchFamily="34" charset="0"/>
              </a:rPr>
              <a:t>i finançada de manera conjunta entre el Port i l’Ajuntament de Mataró. </a:t>
            </a:r>
          </a:p>
          <a:p>
            <a:pPr fontAlgn="auto">
              <a:spcAft>
                <a:spcPts val="1000"/>
              </a:spcAft>
              <a:buFont typeface="Arial" panose="020B0604020202020204" pitchFamily="34" charset="0"/>
              <a:buChar char="•"/>
              <a:defRPr/>
            </a:pPr>
            <a:endParaRPr lang="ca-ES" sz="18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u="sng"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3786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7354" y="578636"/>
            <a:ext cx="11096625" cy="5643563"/>
          </a:xfrm>
        </p:spPr>
        <p:txBody>
          <a:bodyPr rtlCol="0">
            <a:noAutofit/>
          </a:bodyPr>
          <a:lstStyle/>
          <a:p>
            <a:pPr marL="0" indent="0" fontAlgn="auto">
              <a:spcAft>
                <a:spcPts val="180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activitats </a:t>
            </a: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turístiques</a:t>
            </a: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dirty="0" smtClean="0">
                <a:latin typeface="Open Sans" panose="020B0606030504020204" pitchFamily="34" charset="0"/>
                <a:ea typeface="Open Sans" panose="020B0606030504020204" pitchFamily="34" charset="0"/>
                <a:cs typeface="Open Sans" panose="020B0606030504020204" pitchFamily="34" charset="0"/>
              </a:rPr>
              <a:t>Es podrien organitzar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paquets turístics per atreure els turistes des de Sant Susana o Calella </a:t>
            </a:r>
            <a:r>
              <a:rPr lang="ca-ES" sz="1600" dirty="0" smtClean="0">
                <a:latin typeface="Open Sans" panose="020B0606030504020204" pitchFamily="34" charset="0"/>
                <a:ea typeface="Open Sans" panose="020B0606030504020204" pitchFamily="34" charset="0"/>
                <a:cs typeface="Open Sans" panose="020B0606030504020204" pitchFamily="34" charset="0"/>
              </a:rPr>
              <a:t>a fer visites a Mataró. Però s’han de pensar productes específics per aquest tipus de visitants de dia, que combini cultura, oci i comerç. </a:t>
            </a:r>
          </a:p>
          <a:p>
            <a:pPr fontAlgn="auto">
              <a:spcAft>
                <a:spcPts val="1000"/>
              </a:spcAft>
              <a:buFont typeface="Arial" panose="020B0604020202020204" pitchFamily="34" charset="0"/>
              <a:buChar char="•"/>
              <a:defRPr/>
            </a:pPr>
            <a:r>
              <a:rPr lang="ca-ES" sz="1600" dirty="0" smtClean="0">
                <a:latin typeface="Open Sans" panose="020B0606030504020204" pitchFamily="34" charset="0"/>
                <a:ea typeface="Open Sans" panose="020B0606030504020204" pitchFamily="34" charset="0"/>
                <a:cs typeface="Open Sans" panose="020B0606030504020204" pitchFamily="34" charset="0"/>
              </a:rPr>
              <a:t>Més </a:t>
            </a:r>
            <a:r>
              <a:rPr lang="ca-ES" sz="1600" dirty="0">
                <a:latin typeface="Open Sans" panose="020B0606030504020204" pitchFamily="34" charset="0"/>
                <a:ea typeface="Open Sans" panose="020B0606030504020204" pitchFamily="34" charset="0"/>
                <a:cs typeface="Open Sans" panose="020B0606030504020204" pitchFamily="34" charset="0"/>
              </a:rPr>
              <a:t>a curt termini, pot ser interessant a Mataró basar l’estratègia d’obertura cap al mar en qüestions més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vinculades al lleure i inclús el turisme esportiu nàutic. </a:t>
            </a:r>
            <a:r>
              <a:rPr lang="ca-ES" sz="1600" dirty="0">
                <a:latin typeface="Open Sans" panose="020B0606030504020204" pitchFamily="34" charset="0"/>
                <a:ea typeface="Open Sans" panose="020B0606030504020204" pitchFamily="34" charset="0"/>
                <a:cs typeface="Open Sans" panose="020B0606030504020204" pitchFamily="34" charset="0"/>
              </a:rPr>
              <a:t>Acollir equips internacionals d’entrenament. Explotar turísticament la praderia de posidònia (tot i que avui només hi ha dues empreses de busseig. La constitució d’empreses de busseig podria ser un altre camp a explorar).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dirty="0" smtClean="0">
                <a:latin typeface="Open Sans" panose="020B0606030504020204" pitchFamily="34" charset="0"/>
                <a:ea typeface="Open Sans" panose="020B0606030504020204" pitchFamily="34" charset="0"/>
                <a:cs typeface="Open Sans" panose="020B0606030504020204" pitchFamily="34" charset="0"/>
              </a:rPr>
              <a:t>Mataró </a:t>
            </a:r>
            <a:r>
              <a:rPr lang="ca-ES" sz="1600" dirty="0">
                <a:latin typeface="Open Sans" panose="020B0606030504020204" pitchFamily="34" charset="0"/>
                <a:ea typeface="Open Sans" panose="020B0606030504020204" pitchFamily="34" charset="0"/>
                <a:cs typeface="Open Sans" panose="020B0606030504020204" pitchFamily="34" charset="0"/>
              </a:rPr>
              <a:t>té potencialitats per impulsar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un turisme vinculat a la salut i el benestar</a:t>
            </a:r>
            <a:r>
              <a:rPr lang="ca-ES" sz="1600" dirty="0">
                <a:latin typeface="Open Sans" panose="020B0606030504020204" pitchFamily="34" charset="0"/>
                <a:ea typeface="Open Sans" panose="020B0606030504020204" pitchFamily="34" charset="0"/>
                <a:cs typeface="Open Sans" panose="020B0606030504020204" pitchFamily="34" charset="0"/>
              </a:rPr>
              <a:t>. Es tracta d’un tipus de turisme que es pot situar relativament bé al mercat europeu, i que afavoreix la </a:t>
            </a:r>
            <a:r>
              <a:rPr lang="ca-ES" sz="1600" dirty="0" err="1">
                <a:latin typeface="Open Sans" panose="020B0606030504020204" pitchFamily="34" charset="0"/>
                <a:ea typeface="Open Sans" panose="020B0606030504020204" pitchFamily="34" charset="0"/>
                <a:cs typeface="Open Sans" panose="020B0606030504020204" pitchFamily="34" charset="0"/>
              </a:rPr>
              <a:t>desestacionalització</a:t>
            </a:r>
            <a:r>
              <a:rPr lang="ca-ES" sz="1600" dirty="0">
                <a:latin typeface="Open Sans" panose="020B0606030504020204" pitchFamily="34" charset="0"/>
                <a:ea typeface="Open Sans" panose="020B0606030504020204" pitchFamily="34" charset="0"/>
                <a:cs typeface="Open Sans" panose="020B0606030504020204" pitchFamily="34" charset="0"/>
              </a:rPr>
              <a:t>. La infraestructura turística ja existeix.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lvl="0"/>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teixit turístic a Mataró és encara petit. </a:t>
            </a:r>
            <a:r>
              <a:rPr lang="ca-ES" sz="1600" dirty="0">
                <a:latin typeface="Open Sans" panose="020B0606030504020204" pitchFamily="34" charset="0"/>
                <a:ea typeface="Open Sans" panose="020B0606030504020204" pitchFamily="34" charset="0"/>
                <a:cs typeface="Open Sans" panose="020B0606030504020204" pitchFamily="34" charset="0"/>
              </a:rPr>
              <a:t>És bastant recent i jove, i no està gaire associat. Des de l’Ajuntament, però, es fan 2/3 reunions a l’any amb hotelers o els responsables del càmping per conèixer la situació turística a la ciutat. Seria interessant fer-ho, igualment, amb empreses del sector turístic-nàutic.</a:t>
            </a:r>
          </a:p>
          <a:p>
            <a:pPr lvl="0"/>
            <a:r>
              <a:rPr lang="ca-ES" sz="1600" dirty="0">
                <a:latin typeface="Open Sans" panose="020B0606030504020204" pitchFamily="34" charset="0"/>
                <a:ea typeface="Open Sans" panose="020B0606030504020204" pitchFamily="34" charset="0"/>
                <a:cs typeface="Open Sans" panose="020B0606030504020204" pitchFamily="34" charset="0"/>
              </a:rPr>
              <a:t>A Mataró és estratègic un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turisme esportiu i actiu </a:t>
            </a:r>
            <a:r>
              <a:rPr lang="ca-ES" sz="1600" dirty="0"/>
              <a:t>(</a:t>
            </a:r>
            <a:r>
              <a:rPr lang="ca-ES" sz="1600" dirty="0">
                <a:latin typeface="Open Sans" panose="020B0606030504020204" pitchFamily="34" charset="0"/>
                <a:ea typeface="Open Sans" panose="020B0606030504020204" pitchFamily="34" charset="0"/>
                <a:cs typeface="Open Sans" panose="020B0606030504020204" pitchFamily="34" charset="0"/>
              </a:rPr>
              <a:t>un exemple és l’arribada d’equips nàutics internacionals que fan els seus entrenaments a Mataró durant la temporada d’hivern). També turisme de salut vinculat a les activitats del Club Natació.</a:t>
            </a:r>
          </a:p>
          <a:p>
            <a:pPr fontAlgn="auto">
              <a:spcAft>
                <a:spcPts val="1000"/>
              </a:spcAft>
              <a:buFont typeface="Arial" panose="020B0604020202020204" pitchFamily="34" charset="0"/>
              <a:buChar char="•"/>
              <a:defRPr/>
            </a:pPr>
            <a:endParaRPr lang="ca-ES" sz="18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dirty="0"/>
          </a:p>
          <a:p>
            <a:pPr marL="0" indent="0" fontAlgn="auto">
              <a:spcAft>
                <a:spcPts val="0"/>
              </a:spcAft>
              <a:buFont typeface="Arial" panose="020B0604020202020204" pitchFamily="34" charset="0"/>
              <a:buNone/>
              <a:defRPr/>
            </a:pPr>
            <a:r>
              <a:rPr lang="ca-ES" sz="1600" u="sng" dirty="0" smtClean="0">
                <a:latin typeface="Open Sans" panose="020B0606030504020204" pitchFamily="34" charset="0"/>
                <a:ea typeface="Open Sans" panose="020B0606030504020204" pitchFamily="34" charset="0"/>
                <a:cs typeface="Open Sans" panose="020B0606030504020204" pitchFamily="34" charset="0"/>
              </a:rPr>
              <a:t> </a:t>
            </a:r>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9197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2522" y="696082"/>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formació </a:t>
            </a:r>
            <a:r>
              <a:rPr lang="ca-ES" sz="1600" u="sng" dirty="0">
                <a:solidFill>
                  <a:schemeClr val="tx2"/>
                </a:solidFill>
                <a:latin typeface="Open Sans" panose="020B0606030504020204" pitchFamily="34" charset="0"/>
                <a:ea typeface="Open Sans" panose="020B0606030504020204" pitchFamily="34" charset="0"/>
                <a:cs typeface="Open Sans" panose="020B0606030504020204" pitchFamily="34" charset="0"/>
              </a:rPr>
              <a:t>professional</a:t>
            </a: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Falten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especialistes per a feines de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repair&amp;refit</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vinculades a bucs de mitjana i gran eslora</a:t>
            </a:r>
            <a:r>
              <a:rPr lang="ca-ES" sz="1600" dirty="0">
                <a:latin typeface="Open Sans" panose="020B0606030504020204" pitchFamily="34" charset="0"/>
                <a:ea typeface="Open Sans" panose="020B0606030504020204" pitchFamily="34" charset="0"/>
                <a:cs typeface="Open Sans" panose="020B0606030504020204" pitchFamily="34" charset="0"/>
              </a:rPr>
              <a:t>. MB92, per exemple, ha d’importar especialistes i enginyers de l’estranger per a realitzar determinades tasques a la seva drassana.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Hi ha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manca d’un programa formatiu per a tècnics de manteniment de grans i mitjanes eslores</a:t>
            </a:r>
            <a:r>
              <a:rPr lang="ca-ES" sz="1600" dirty="0">
                <a:latin typeface="Open Sans" panose="020B0606030504020204" pitchFamily="34" charset="0"/>
                <a:ea typeface="Open Sans" panose="020B0606030504020204" pitchFamily="34" charset="0"/>
                <a:cs typeface="Open Sans" panose="020B0606030504020204" pitchFamily="34" charset="0"/>
              </a:rPr>
              <a:t>. La formació de tripulacions de gran iots és una finestra d’oportunitat que es podria explorar en el marc dels estudis que s’imparteixen avui a Mataró.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Seria interessant que al nou centre de FP projectat a prop del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s’hi poguessin incorporar cicles de formació relacionada amb el món de la nàutica </a:t>
            </a:r>
            <a:r>
              <a:rPr lang="ca-ES" sz="1600" dirty="0">
                <a:latin typeface="Open Sans" panose="020B0606030504020204" pitchFamily="34" charset="0"/>
                <a:ea typeface="Open Sans" panose="020B0606030504020204" pitchFamily="34" charset="0"/>
                <a:cs typeface="Open Sans" panose="020B0606030504020204" pitchFamily="34" charset="0"/>
              </a:rPr>
              <a:t>que actualment s’estan fent a altres llocs com Sant Carles de la Ràpita o a l’Ametlla de Mar. </a:t>
            </a:r>
          </a:p>
          <a:p>
            <a:pPr marL="0" indent="0" fontAlgn="auto">
              <a:spcAft>
                <a:spcPts val="0"/>
              </a:spcAft>
              <a:buFont typeface="Arial" panose="020B0604020202020204" pitchFamily="34" charset="0"/>
              <a:buNone/>
              <a:defRPr/>
            </a:pPr>
            <a:r>
              <a:rPr lang="ca-ES" sz="1600" u="sng" dirty="0" smtClean="0">
                <a:latin typeface="Open Sans" panose="020B0606030504020204" pitchFamily="34" charset="0"/>
                <a:ea typeface="Open Sans" panose="020B0606030504020204" pitchFamily="34" charset="0"/>
                <a:cs typeface="Open Sans" panose="020B0606030504020204" pitchFamily="34" charset="0"/>
              </a:rPr>
              <a:t> </a:t>
            </a:r>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2684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vincle de Mataró amb el mar</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societat catalana no està vinculada a activitats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nàutiques. Mataró no s’identifica amb el Mar</a:t>
            </a:r>
            <a:r>
              <a:rPr lang="ca-ES" sz="1600" dirty="0" smtClean="0">
                <a:latin typeface="Open Sans" panose="020B0606030504020204" pitchFamily="34" charset="0"/>
                <a:ea typeface="Open Sans" panose="020B0606030504020204" pitchFamily="34" charset="0"/>
                <a:cs typeface="Open Sans" panose="020B0606030504020204" pitchFamily="34" charset="0"/>
              </a:rPr>
              <a:t>. </a:t>
            </a:r>
            <a:r>
              <a:rPr lang="ca-ES" sz="1600" dirty="0">
                <a:latin typeface="Open Sans" panose="020B0606030504020204" pitchFamily="34" charset="0"/>
                <a:ea typeface="Open Sans" panose="020B0606030504020204" pitchFamily="34" charset="0"/>
                <a:cs typeface="Open Sans" panose="020B0606030504020204" pitchFamily="34" charset="0"/>
              </a:rPr>
              <a:t>Ha viscut al </a:t>
            </a:r>
            <a:r>
              <a:rPr lang="ca-ES" sz="1600" dirty="0" smtClean="0">
                <a:latin typeface="Open Sans" panose="020B0606030504020204" pitchFamily="34" charset="0"/>
                <a:ea typeface="Open Sans" panose="020B0606030504020204" pitchFamily="34" charset="0"/>
                <a:cs typeface="Open Sans" panose="020B0606030504020204" pitchFamily="34" charset="0"/>
              </a:rPr>
              <a:t>costat </a:t>
            </a:r>
            <a:r>
              <a:rPr lang="ca-ES" sz="1600" dirty="0">
                <a:latin typeface="Open Sans" panose="020B0606030504020204" pitchFamily="34" charset="0"/>
                <a:ea typeface="Open Sans" panose="020B0606030504020204" pitchFamily="34" charset="0"/>
                <a:cs typeface="Open Sans" panose="020B0606030504020204" pitchFamily="34" charset="0"/>
              </a:rPr>
              <a:t>del mar, </a:t>
            </a:r>
            <a:r>
              <a:rPr lang="ca-ES" sz="1600" dirty="0" smtClean="0">
                <a:latin typeface="Open Sans" panose="020B0606030504020204" pitchFamily="34" charset="0"/>
                <a:ea typeface="Open Sans" panose="020B0606030504020204" pitchFamily="34" charset="0"/>
                <a:cs typeface="Open Sans" panose="020B0606030504020204" pitchFamily="34" charset="0"/>
              </a:rPr>
              <a:t>però </a:t>
            </a:r>
            <a:r>
              <a:rPr lang="ca-ES" sz="1600" dirty="0">
                <a:latin typeface="Open Sans" panose="020B0606030504020204" pitchFamily="34" charset="0"/>
                <a:ea typeface="Open Sans" panose="020B0606030504020204" pitchFamily="34" charset="0"/>
                <a:cs typeface="Open Sans" panose="020B0606030504020204" pitchFamily="34" charset="0"/>
              </a:rPr>
              <a:t>no té una identificació marítima. L’obertura de les ciutats al mar és molt recent encara. A Mataró encara no s’ha donat</a:t>
            </a:r>
            <a:r>
              <a:rPr lang="ca-ES" sz="1600" dirty="0" smtClean="0">
                <a:latin typeface="Open Sans" panose="020B0606030504020204" pitchFamily="34" charset="0"/>
                <a:ea typeface="Open Sans" panose="020B0606030504020204" pitchFamily="34" charset="0"/>
                <a:cs typeface="Open Sans" panose="020B0606030504020204" pitchFamily="34" charset="0"/>
              </a:rPr>
              <a:t>.</a:t>
            </a: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Actualment no hi ha activitats extraescolars regulars vinculades al mar</a:t>
            </a:r>
            <a:r>
              <a:rPr lang="ca-ES" sz="1600" dirty="0">
                <a:latin typeface="Open Sans" panose="020B0606030504020204" pitchFamily="34" charset="0"/>
                <a:ea typeface="Open Sans" panose="020B0606030504020204" pitchFamily="34" charset="0"/>
                <a:cs typeface="Open Sans" panose="020B0606030504020204" pitchFamily="34" charset="0"/>
              </a:rPr>
              <a:t>. Només s’ha realitzat algunes iniciatives de “tast de mar”. La pràctica d’activitats nàutiques entre els joves de Mataró podria reforçar el vincle de la ciutat amb el mar a mig termini. </a:t>
            </a:r>
            <a:endParaRPr lang="ca-ES" sz="1600" dirty="0">
              <a:latin typeface="Open Sans" panose="020B0606030504020204" pitchFamily="34" charset="0"/>
              <a:ea typeface="Open Sans" panose="020B0606030504020204" pitchFamily="34" charset="0"/>
              <a:cs typeface="Open Sans" panose="020B0606030504020204" pitchFamily="34" charset="0"/>
            </a:endParaRPr>
          </a:p>
          <a:p>
            <a:pPr lvl="0">
              <a:spcAft>
                <a:spcPts val="1000"/>
              </a:spcAft>
              <a:defRPr/>
            </a:pPr>
            <a:r>
              <a:rPr lang="ca-ES" sz="1600" dirty="0">
                <a:latin typeface="Open Sans" panose="020B0606030504020204" pitchFamily="34" charset="0"/>
                <a:ea typeface="Open Sans" panose="020B0606030504020204" pitchFamily="34" charset="0"/>
                <a:cs typeface="Open Sans" panose="020B0606030504020204" pitchFamily="34" charset="0"/>
              </a:rPr>
              <a:t>Des de promoció de ciutat s’aposta per la realització d’activitats vinculades al mar i que estiguin ubicades al front marítim. Es pretén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valoritzar l’actiu mar a Mataró. </a:t>
            </a:r>
            <a:r>
              <a:rPr lang="ca-ES" sz="1600" dirty="0">
                <a:latin typeface="Open Sans" panose="020B0606030504020204" pitchFamily="34" charset="0"/>
                <a:ea typeface="Open Sans" panose="020B0606030504020204" pitchFamily="34" charset="0"/>
                <a:cs typeface="Open Sans" panose="020B0606030504020204" pitchFamily="34" charset="0"/>
              </a:rPr>
              <a:t>Es fan propostes per fer més activitats a vora mar però no tot funciona a la platja.</a:t>
            </a:r>
          </a:p>
          <a:p>
            <a:pPr fontAlgn="auto">
              <a:spcAft>
                <a:spcPts val="0"/>
              </a:spcAft>
              <a:buFont typeface="Arial" panose="020B0604020202020204" pitchFamily="34" charset="0"/>
              <a:buChar char="•"/>
              <a:defRPr/>
            </a:pPr>
            <a:endParaRPr lang="ca-ES" sz="18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dirty="0"/>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0567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7688" y="784953"/>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urbanisme</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front marítim, actualment, té una sèrie de condicionants que dificulten la seva atractivitat</a:t>
            </a:r>
            <a:r>
              <a:rPr lang="ca-ES" sz="1600" dirty="0">
                <a:latin typeface="Open Sans" panose="020B0606030504020204" pitchFamily="34" charset="0"/>
                <a:ea typeface="Open Sans" panose="020B0606030504020204" pitchFamily="34" charset="0"/>
                <a:cs typeface="Open Sans" panose="020B0606030504020204" pitchFamily="34" charset="0"/>
              </a:rPr>
              <a:t>: </a:t>
            </a:r>
            <a:r>
              <a:rPr lang="ca-ES" sz="1600" dirty="0" smtClean="0">
                <a:latin typeface="Open Sans" panose="020B0606030504020204" pitchFamily="34" charset="0"/>
                <a:ea typeface="Open Sans" panose="020B0606030504020204" pitchFamily="34" charset="0"/>
                <a:cs typeface="Open Sans" panose="020B0606030504020204" pitchFamily="34" charset="0"/>
              </a:rPr>
              <a:t>carrils de circulació, aparcaments, mitjanes, via del ferrocarril</a:t>
            </a:r>
            <a:r>
              <a:rPr lang="ca-ES" sz="1600" dirty="0" smtClean="0">
                <a:latin typeface="Open Sans" panose="020B0606030504020204" pitchFamily="34" charset="0"/>
                <a:ea typeface="Open Sans" panose="020B0606030504020204" pitchFamily="34" charset="0"/>
                <a:cs typeface="Open Sans" panose="020B0606030504020204" pitchFamily="34" charset="0"/>
              </a:rPr>
              <a:t>...</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Està en marxa el projecte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d’anella verda de Mataró </a:t>
            </a:r>
            <a:r>
              <a:rPr lang="ca-ES" sz="1600" dirty="0">
                <a:latin typeface="Open Sans" panose="020B0606030504020204" pitchFamily="34" charset="0"/>
                <a:ea typeface="Open Sans" panose="020B0606030504020204" pitchFamily="34" charset="0"/>
                <a:cs typeface="Open Sans" panose="020B0606030504020204" pitchFamily="34" charset="0"/>
              </a:rPr>
              <a:t>(gestió de platges i dunes, la gestió de camins i accessos a l’entorn natural, el front marítim, la posidònia, entre d’altres</a:t>
            </a:r>
            <a:r>
              <a:rPr lang="ca-ES" sz="1600" dirty="0" smtClean="0">
                <a:latin typeface="Open Sans" panose="020B0606030504020204" pitchFamily="34" charset="0"/>
                <a:ea typeface="Open Sans" panose="020B0606030504020204" pitchFamily="34" charset="0"/>
                <a:cs typeface="Open Sans" panose="020B0606030504020204" pitchFamily="34" charset="0"/>
              </a:rPr>
              <a:t>)</a:t>
            </a: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dirty="0" err="1">
                <a:latin typeface="Open Sans" panose="020B0606030504020204" pitchFamily="34" charset="0"/>
                <a:ea typeface="Open Sans" panose="020B0606030504020204" pitchFamily="34" charset="0"/>
                <a:cs typeface="Open Sans" panose="020B0606030504020204" pitchFamily="34" charset="0"/>
              </a:rPr>
              <a:t>Adif</a:t>
            </a:r>
            <a:r>
              <a:rPr lang="ca-ES" sz="1600" dirty="0">
                <a:latin typeface="Open Sans" panose="020B0606030504020204" pitchFamily="34" charset="0"/>
                <a:ea typeface="Open Sans" panose="020B0606030504020204" pitchFamily="34" charset="0"/>
                <a:cs typeface="Open Sans" panose="020B0606030504020204" pitchFamily="34" charset="0"/>
              </a:rPr>
              <a:t> ha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d’ampliar la plataforma de la via del ferrocarril </a:t>
            </a:r>
            <a:r>
              <a:rPr lang="ca-ES" sz="1600" dirty="0">
                <a:latin typeface="Open Sans" panose="020B0606030504020204" pitchFamily="34" charset="0"/>
                <a:ea typeface="Open Sans" panose="020B0606030504020204" pitchFamily="34" charset="0"/>
                <a:cs typeface="Open Sans" panose="020B0606030504020204" pitchFamily="34" charset="0"/>
              </a:rPr>
              <a:t>i millorar-ne </a:t>
            </a:r>
            <a:r>
              <a:rPr lang="ca-ES" sz="1600" dirty="0" err="1">
                <a:latin typeface="Open Sans" panose="020B0606030504020204" pitchFamily="34" charset="0"/>
                <a:ea typeface="Open Sans" panose="020B0606030504020204" pitchFamily="34" charset="0"/>
                <a:cs typeface="Open Sans" panose="020B0606030504020204" pitchFamily="34" charset="0"/>
              </a:rPr>
              <a:t>l’escollera</a:t>
            </a:r>
            <a:r>
              <a:rPr lang="ca-ES" sz="1600" dirty="0">
                <a:latin typeface="Open Sans" panose="020B0606030504020204" pitchFamily="34" charset="0"/>
                <a:ea typeface="Open Sans" panose="020B0606030504020204" pitchFamily="34" charset="0"/>
                <a:cs typeface="Open Sans" panose="020B0606030504020204" pitchFamily="34" charset="0"/>
              </a:rPr>
              <a:t>. Això permetrà crear un camí sobre la plataforma ampliada, i completarà la connexió de Mataró amb Cabrera, i de Mataró amb Llavaneres.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Cal una planificació estratègica de l’entorn del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ca-ES" sz="1600" dirty="0">
                <a:latin typeface="Open Sans" panose="020B0606030504020204" pitchFamily="34" charset="0"/>
                <a:ea typeface="Open Sans" panose="020B0606030504020204" pitchFamily="34" charset="0"/>
                <a:cs typeface="Open Sans" panose="020B0606030504020204" pitchFamily="34" charset="0"/>
              </a:rPr>
              <a:t>i de les àrees vacants al front marítim (sector Iveco-Pegaso). Cal maximitzar les oportunitats que deriven de la disponibilitat de sòl en l’àrea on es troba situat avui el </a:t>
            </a:r>
            <a:r>
              <a:rPr lang="ca-ES" sz="1600" dirty="0" err="1">
                <a:latin typeface="Open Sans" panose="020B0606030504020204" pitchFamily="34" charset="0"/>
                <a:ea typeface="Open Sans" panose="020B0606030504020204" pitchFamily="34" charset="0"/>
                <a:cs typeface="Open Sans" panose="020B0606030504020204" pitchFamily="34" charset="0"/>
              </a:rPr>
              <a:t>Tecnocampus</a:t>
            </a:r>
            <a:r>
              <a:rPr lang="ca-ES" sz="1600" dirty="0">
                <a:latin typeface="Open Sans" panose="020B0606030504020204" pitchFamily="34" charset="0"/>
                <a:ea typeface="Open Sans" panose="020B0606030504020204" pitchFamily="34" charset="0"/>
                <a:cs typeface="Open Sans" panose="020B0606030504020204" pitchFamily="34" charset="0"/>
              </a:rPr>
              <a:t> i </a:t>
            </a:r>
            <a:r>
              <a:rPr lang="ca-ES" sz="1600" dirty="0" err="1">
                <a:latin typeface="Open Sans" panose="020B0606030504020204" pitchFamily="34" charset="0"/>
                <a:ea typeface="Open Sans" panose="020B0606030504020204" pitchFamily="34" charset="0"/>
                <a:cs typeface="Open Sans" panose="020B0606030504020204" pitchFamily="34" charset="0"/>
              </a:rPr>
              <a:t>l’Eurecat</a:t>
            </a:r>
            <a:r>
              <a:rPr lang="ca-ES" sz="1600" dirty="0">
                <a:latin typeface="Open Sans" panose="020B0606030504020204" pitchFamily="34" charset="0"/>
                <a:ea typeface="Open Sans" panose="020B0606030504020204" pitchFamily="34" charset="0"/>
                <a:cs typeface="Open Sans" panose="020B0606030504020204" pitchFamily="34" charset="0"/>
              </a:rPr>
              <a:t>. </a:t>
            </a:r>
            <a:r>
              <a:rPr lang="ca-ES" sz="1600" dirty="0" smtClean="0">
                <a:latin typeface="Open Sans" panose="020B0606030504020204" pitchFamily="34" charset="0"/>
                <a:ea typeface="Open Sans" panose="020B0606030504020204" pitchFamily="34" charset="0"/>
                <a:cs typeface="Open Sans" panose="020B0606030504020204" pitchFamily="34" charset="0"/>
              </a:rPr>
              <a:t> </a:t>
            </a:r>
            <a:endParaRPr lang="ca-E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1831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ACCIONS EN CURS</a:t>
            </a:r>
            <a:endParaRPr lang="ca-ES" sz="2400" b="1" u="sng"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1960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4132" y="432616"/>
            <a:ext cx="11096625" cy="5643563"/>
          </a:xfrm>
        </p:spPr>
        <p:txBody>
          <a:bodyPr rtlCol="0">
            <a:noAutofit/>
          </a:bodyPr>
          <a:lstStyle/>
          <a:p>
            <a:pPr marL="0" indent="0" fontAlgn="auto">
              <a:spcAft>
                <a:spcPts val="0"/>
              </a:spcAft>
              <a:buFont typeface="Arial" panose="020B0604020202020204" pitchFamily="34" charset="0"/>
              <a:buNone/>
              <a:defRPr/>
            </a:pPr>
            <a:r>
              <a:rPr lang="ca-ES" sz="20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urbanisme</a:t>
            </a:r>
          </a:p>
          <a:p>
            <a:pPr marL="0" indent="0" fontAlgn="auto">
              <a:spcAft>
                <a:spcPts val="0"/>
              </a:spcAft>
              <a:buFont typeface="Arial" panose="020B0604020202020204" pitchFamily="34" charset="0"/>
              <a:buNone/>
              <a:defRPr/>
            </a:pPr>
            <a:endParaRPr lang="ca-ES" sz="20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a:spcAft>
                <a:spcPts val="1000"/>
              </a:spcAft>
              <a:defRPr/>
            </a:pPr>
            <a:r>
              <a:rPr lang="ca-ES" sz="2000" dirty="0">
                <a:latin typeface="Open Sans" panose="020B0606030504020204" pitchFamily="34" charset="0"/>
                <a:ea typeface="Open Sans" panose="020B0606030504020204" pitchFamily="34" charset="0"/>
                <a:cs typeface="Open Sans" panose="020B0606030504020204" pitchFamily="34" charset="0"/>
              </a:rPr>
              <a:t>Desenvolupament urbanístic del sector </a:t>
            </a:r>
            <a:r>
              <a:rPr lang="ca-ES" sz="2000" dirty="0" smtClean="0">
                <a:latin typeface="Open Sans" panose="020B0606030504020204" pitchFamily="34" charset="0"/>
                <a:ea typeface="Open Sans" panose="020B0606030504020204" pitchFamily="34" charset="0"/>
                <a:cs typeface="Open Sans" panose="020B0606030504020204" pitchFamily="34" charset="0"/>
              </a:rPr>
              <a:t>Iveco-Pegaso, entre l’estació de tren i la zona de </a:t>
            </a:r>
            <a:r>
              <a:rPr lang="ca-ES" sz="2000" dirty="0" err="1" smtClean="0">
                <a:latin typeface="Open Sans" panose="020B0606030504020204" pitchFamily="34" charset="0"/>
                <a:ea typeface="Open Sans" panose="020B0606030504020204" pitchFamily="34" charset="0"/>
                <a:cs typeface="Open Sans" panose="020B0606030504020204" pitchFamily="34" charset="0"/>
              </a:rPr>
              <a:t>l’Eurecat</a:t>
            </a:r>
            <a:r>
              <a:rPr lang="ca-ES" sz="2000" dirty="0" smtClean="0">
                <a:latin typeface="Open Sans" panose="020B0606030504020204" pitchFamily="34" charset="0"/>
                <a:ea typeface="Open Sans" panose="020B0606030504020204" pitchFamily="34" charset="0"/>
                <a:cs typeface="Open Sans" panose="020B0606030504020204" pitchFamily="34" charset="0"/>
              </a:rPr>
              <a:t> i el </a:t>
            </a:r>
            <a:r>
              <a:rPr lang="ca-ES" sz="2000" dirty="0" err="1" smtClean="0">
                <a:latin typeface="Open Sans" panose="020B0606030504020204" pitchFamily="34" charset="0"/>
                <a:ea typeface="Open Sans" panose="020B0606030504020204" pitchFamily="34" charset="0"/>
                <a:cs typeface="Open Sans" panose="020B0606030504020204" pitchFamily="34" charset="0"/>
              </a:rPr>
              <a:t>TecnoCampus</a:t>
            </a:r>
            <a:r>
              <a:rPr lang="ca-ES" sz="2000" dirty="0" smtClean="0">
                <a:latin typeface="Open Sans" panose="020B0606030504020204" pitchFamily="34" charset="0"/>
                <a:ea typeface="Open Sans" panose="020B0606030504020204" pitchFamily="34" charset="0"/>
                <a:cs typeface="Open Sans" panose="020B0606030504020204" pitchFamily="34" charset="0"/>
              </a:rPr>
              <a:t>. </a:t>
            </a:r>
            <a:endParaRPr lang="ca-ES" sz="20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En curs la transferència per part de la Generalitat de Catalunya de la N-II en el seu pas per Mataró a l’Ajuntament, amb l’objectiu de fer de la N-II una via urbana més de la ciutat. </a:t>
            </a: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Projecte de connexió Port – Ronda Barceló a través del desenvolupament urbanístic del sector del Pla d’en Botet. </a:t>
            </a: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Desenvolupament urbanístic i de promoció industrial del polígon Balançó-Boter, integrat per industries urbanes i on s’admeten usos comercials. </a:t>
            </a: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Projecte d’ampliació de la plataforma de la via del ferrocarril i millora de </a:t>
            </a:r>
            <a:r>
              <a:rPr lang="ca-ES" sz="2000" dirty="0" err="1" smtClean="0">
                <a:latin typeface="Open Sans" panose="020B0606030504020204" pitchFamily="34" charset="0"/>
                <a:ea typeface="Open Sans" panose="020B0606030504020204" pitchFamily="34" charset="0"/>
                <a:cs typeface="Open Sans" panose="020B0606030504020204" pitchFamily="34" charset="0"/>
              </a:rPr>
              <a:t>l’escollera</a:t>
            </a:r>
            <a:r>
              <a:rPr lang="ca-ES" sz="2000" dirty="0" smtClean="0">
                <a:latin typeface="Open Sans" panose="020B0606030504020204" pitchFamily="34" charset="0"/>
                <a:ea typeface="Open Sans" panose="020B0606030504020204" pitchFamily="34" charset="0"/>
                <a:cs typeface="Open Sans" panose="020B0606030504020204" pitchFamily="34" charset="0"/>
              </a:rPr>
              <a:t> per part </a:t>
            </a:r>
            <a:r>
              <a:rPr lang="ca-ES" sz="2000" dirty="0" err="1" smtClean="0">
                <a:latin typeface="Open Sans" panose="020B0606030504020204" pitchFamily="34" charset="0"/>
                <a:ea typeface="Open Sans" panose="020B0606030504020204" pitchFamily="34" charset="0"/>
                <a:cs typeface="Open Sans" panose="020B0606030504020204" pitchFamily="34" charset="0"/>
              </a:rPr>
              <a:t>d’Adif</a:t>
            </a:r>
            <a:r>
              <a:rPr lang="ca-ES" sz="2000" dirty="0" smtClean="0">
                <a:latin typeface="Open Sans" panose="020B0606030504020204" pitchFamily="34" charset="0"/>
                <a:ea typeface="Open Sans" panose="020B0606030504020204" pitchFamily="34" charset="0"/>
                <a:cs typeface="Open Sans" panose="020B0606030504020204" pitchFamily="34" charset="0"/>
              </a:rPr>
              <a:t>. </a:t>
            </a:r>
          </a:p>
          <a:p>
            <a:pPr>
              <a:spcAft>
                <a:spcPts val="1000"/>
              </a:spcAft>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Projecte “Anella Verda</a:t>
            </a:r>
            <a:r>
              <a:rPr lang="ca-ES" sz="2000" dirty="0">
                <a:latin typeface="Open Sans" panose="020B0606030504020204" pitchFamily="34" charset="0"/>
                <a:ea typeface="Open Sans" panose="020B0606030504020204" pitchFamily="34" charset="0"/>
                <a:cs typeface="Open Sans" panose="020B0606030504020204" pitchFamily="34" charset="0"/>
              </a:rPr>
              <a:t> </a:t>
            </a:r>
            <a:r>
              <a:rPr lang="ca-ES" sz="2000" dirty="0" smtClean="0">
                <a:latin typeface="Open Sans" panose="020B0606030504020204" pitchFamily="34" charset="0"/>
                <a:ea typeface="Open Sans" panose="020B0606030504020204" pitchFamily="34" charset="0"/>
                <a:cs typeface="Open Sans" panose="020B0606030504020204" pitchFamily="34" charset="0"/>
              </a:rPr>
              <a:t>de Mataró”, que incorpora criteris ambientals, socials, ecològics i agrícoles al planejament de la ciutat, i on queda integrada també la gestió del front marítim i l’àrea de la posidònia.   </a:t>
            </a:r>
            <a:endParaRPr lang="es-ES" sz="2000" dirty="0"/>
          </a:p>
        </p:txBody>
      </p:sp>
    </p:spTree>
    <p:extLst>
      <p:ext uri="{BB962C8B-B14F-4D97-AF65-F5344CB8AC3E}">
        <p14:creationId xmlns:p14="http://schemas.microsoft.com/office/powerpoint/2010/main" val="1992689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7688" y="784953"/>
            <a:ext cx="11096625" cy="5643563"/>
          </a:xfrm>
        </p:spPr>
        <p:txBody>
          <a:bodyPr rtlCol="0">
            <a:noAutofit/>
          </a:bodyPr>
          <a:lstStyle/>
          <a:p>
            <a:pPr marL="0" indent="0" fontAlgn="auto">
              <a:spcAft>
                <a:spcPts val="0"/>
              </a:spcAft>
              <a:buFont typeface="Arial" panose="020B0604020202020204" pitchFamily="34" charset="0"/>
              <a:buNone/>
              <a:defRPr/>
            </a:pPr>
            <a:r>
              <a:rPr lang="ca-ES" sz="20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port de Mataró</a:t>
            </a:r>
          </a:p>
          <a:p>
            <a:pPr marL="0" indent="0" fontAlgn="auto">
              <a:spcAft>
                <a:spcPts val="0"/>
              </a:spcAft>
              <a:buFont typeface="Arial" panose="020B0604020202020204" pitchFamily="34" charset="0"/>
              <a:buNone/>
              <a:defRPr/>
            </a:pPr>
            <a:endParaRPr lang="ca-ES" sz="20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Pla Estratègic del Port de Mataró – reformulació del model comercial del port. Elaboració del Catàleg d’Activitats i cerca d’inversos privats. </a:t>
            </a:r>
            <a:endParaRPr lang="ca-ES" sz="20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La Festa del Port té lloc un cap de setmana del mes de juny, i és el tret de sortida a la temperada d’estiu a la ciutat, amb l’objectiu d’apropar les activitats marítimes a la ciutadania de Mataró.  </a:t>
            </a:r>
          </a:p>
          <a:p>
            <a:pPr marL="0" indent="0" fontAlgn="auto">
              <a:spcAft>
                <a:spcPts val="1000"/>
              </a:spcAft>
              <a:buNone/>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 </a:t>
            </a:r>
            <a:endParaRPr lang="ca-E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49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7688" y="784953"/>
            <a:ext cx="11096625" cy="5643563"/>
          </a:xfrm>
        </p:spPr>
        <p:txBody>
          <a:bodyPr rtlCol="0">
            <a:noAutofit/>
          </a:bodyPr>
          <a:lstStyle/>
          <a:p>
            <a:pPr marL="0" indent="0" fontAlgn="auto">
              <a:spcAft>
                <a:spcPts val="0"/>
              </a:spcAft>
              <a:buFont typeface="Arial" panose="020B0604020202020204" pitchFamily="34" charset="0"/>
              <a:buNone/>
              <a:defRPr/>
            </a:pPr>
            <a:r>
              <a:rPr lang="ca-ES" sz="20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promoció de ciutat</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Promoció dels valors ecològics de la praderia de Posidònia situada davant les costes de Mataró. </a:t>
            </a:r>
            <a:endParaRPr lang="ca-ES" sz="20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En marxa el Pla d’Impuls del Centre, per afavorir les activitats comercials al nucli urbà i definir els principals eixos comercials a la ciutat. </a:t>
            </a:r>
          </a:p>
          <a:p>
            <a:pPr>
              <a:spcAft>
                <a:spcPts val="1000"/>
              </a:spcAft>
              <a:defRPr/>
            </a:pPr>
            <a:r>
              <a:rPr lang="ca-ES" sz="2000" dirty="0" smtClean="0">
                <a:latin typeface="Open Sans" panose="020B0606030504020204" pitchFamily="34" charset="0"/>
                <a:ea typeface="Open Sans" panose="020B0606030504020204" pitchFamily="34" charset="0"/>
                <a:cs typeface="Open Sans" panose="020B0606030504020204" pitchFamily="34" charset="0"/>
              </a:rPr>
              <a:t>Activitats diverses pel foment de les activitats nàutiques entre la ciutadania (“Mar </a:t>
            </a:r>
            <a:r>
              <a:rPr lang="ca-ES" sz="2000" dirty="0">
                <a:latin typeface="Open Sans" panose="020B0606030504020204" pitchFamily="34" charset="0"/>
                <a:ea typeface="Open Sans" panose="020B0606030504020204" pitchFamily="34" charset="0"/>
                <a:cs typeface="Open Sans" panose="020B0606030504020204" pitchFamily="34" charset="0"/>
              </a:rPr>
              <a:t>de grans: vela compartida” activitats de vela entre avis i </a:t>
            </a:r>
            <a:r>
              <a:rPr lang="ca-ES" sz="2000" dirty="0" smtClean="0">
                <a:latin typeface="Open Sans" panose="020B0606030504020204" pitchFamily="34" charset="0"/>
                <a:ea typeface="Open Sans" panose="020B0606030504020204" pitchFamily="34" charset="0"/>
                <a:cs typeface="Open Sans" panose="020B0606030504020204" pitchFamily="34" charset="0"/>
              </a:rPr>
              <a:t>nets; Festa del Port...).</a:t>
            </a:r>
            <a:endParaRPr lang="ca-ES" sz="20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endParaRPr lang="ca-E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3180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4349" y="4046927"/>
            <a:ext cx="11112500" cy="584775"/>
          </a:xfrm>
          <a:prstGeom prst="rect">
            <a:avLst/>
          </a:prstGeom>
        </p:spPr>
        <p:txBody>
          <a:bodyPr wrap="square">
            <a:spAutoFit/>
          </a:bodyPr>
          <a:lstStyle/>
          <a:p>
            <a:r>
              <a:rPr lang="ca-ES" sz="1600" b="1" dirty="0" smtClean="0">
                <a:latin typeface="Open Sans" panose="020B0606030504020204" pitchFamily="34" charset="0"/>
                <a:ea typeface="Open Sans" panose="020B0606030504020204" pitchFamily="34" charset="0"/>
                <a:cs typeface="Open Sans" panose="020B0606030504020204" pitchFamily="34" charset="0"/>
              </a:rPr>
              <a:t>Treball subvencionat pel Servei Públic d’Ocupació de Catalunya en el marc dels Programes de suport al desenvolupament local i per l’Àrea de Desenvolupament Econòmic Local de la Diputació de Barcelona.</a:t>
            </a:r>
            <a:endParaRPr lang="ca-ES"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p:cNvPicPr>
            <a:picLocks noChangeAspect="1"/>
          </p:cNvPicPr>
          <p:nvPr/>
        </p:nvPicPr>
        <p:blipFill>
          <a:blip r:embed="rId2"/>
          <a:stretch>
            <a:fillRect/>
          </a:stretch>
        </p:blipFill>
        <p:spPr>
          <a:xfrm>
            <a:off x="2744609" y="2921173"/>
            <a:ext cx="8474935" cy="89757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58" y="2921173"/>
            <a:ext cx="1434563" cy="773173"/>
          </a:xfrm>
          <a:prstGeom prst="rect">
            <a:avLst/>
          </a:prstGeom>
        </p:spPr>
      </p:pic>
    </p:spTree>
    <p:extLst>
      <p:ext uri="{BB962C8B-B14F-4D97-AF65-F5344CB8AC3E}">
        <p14:creationId xmlns:p14="http://schemas.microsoft.com/office/powerpoint/2010/main" val="693916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PLANTEJAMENT D’ESTRATÈGIES PER A MATARÓ</a:t>
            </a:r>
            <a:r>
              <a:rPr lang="ca-ES" sz="2400" b="1" dirty="0" smtClean="0"/>
              <a:t> </a:t>
            </a:r>
            <a:endParaRPr lang="ca-ES" sz="2400" b="1" u="sng"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7313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uadroTexto 3"/>
          <p:cNvSpPr txBox="1">
            <a:spLocks noChangeArrowheads="1"/>
          </p:cNvSpPr>
          <p:nvPr/>
        </p:nvSpPr>
        <p:spPr bwMode="auto">
          <a:xfrm>
            <a:off x="312739" y="331788"/>
            <a:ext cx="11736386" cy="368300"/>
          </a:xfrm>
          <a:prstGeom prst="rect">
            <a:avLst/>
          </a:prstGeom>
          <a:solidFill>
            <a:srgbClr val="00B0F0"/>
          </a:solidFill>
          <a:ln w="9525">
            <a:solidFill>
              <a:schemeClr val="tx2"/>
            </a:solidFill>
            <a:miter lim="800000"/>
            <a:headEnd/>
            <a:tailEnd/>
          </a:ln>
        </p:spPr>
        <p:txBody>
          <a:bodyPr wrap="square">
            <a:spAutoFit/>
          </a:bodyPr>
          <a:lstStyle/>
          <a:p>
            <a:r>
              <a:rPr lang="ca-ES" dirty="0" smtClean="0">
                <a:solidFill>
                  <a:schemeClr val="bg1"/>
                </a:solidFill>
                <a:latin typeface="Open Sans"/>
                <a:ea typeface="Open Sans"/>
                <a:cs typeface="Open Sans"/>
              </a:rPr>
              <a:t>ESCENARI-ESTRATÈGIA: INDÚSTRIES </a:t>
            </a:r>
            <a:r>
              <a:rPr lang="ca-ES" dirty="0">
                <a:solidFill>
                  <a:schemeClr val="bg1"/>
                </a:solidFill>
                <a:latin typeface="Open Sans"/>
                <a:ea typeface="Open Sans"/>
                <a:cs typeface="Open Sans"/>
              </a:rPr>
              <a:t>BLAVES</a:t>
            </a:r>
            <a:endParaRPr lang="ca-ES" b="1" dirty="0">
              <a:solidFill>
                <a:schemeClr val="bg1"/>
              </a:solidFill>
              <a:latin typeface="Open Sans"/>
              <a:ea typeface="Open Sans"/>
              <a:cs typeface="Open Sans"/>
            </a:endParaRPr>
          </a:p>
        </p:txBody>
      </p:sp>
      <p:pic>
        <p:nvPicPr>
          <p:cNvPr id="31746" name="Imagen 2"/>
          <p:cNvPicPr>
            <a:picLocks noChangeAspect="1"/>
          </p:cNvPicPr>
          <p:nvPr/>
        </p:nvPicPr>
        <p:blipFill>
          <a:blip r:embed="rId2"/>
          <a:srcRect r="5246"/>
          <a:stretch>
            <a:fillRect/>
          </a:stretch>
        </p:blipFill>
        <p:spPr bwMode="auto">
          <a:xfrm>
            <a:off x="312738" y="889000"/>
            <a:ext cx="6970712" cy="5033963"/>
          </a:xfrm>
          <a:prstGeom prst="rect">
            <a:avLst/>
          </a:prstGeom>
          <a:noFill/>
          <a:ln w="9525">
            <a:noFill/>
            <a:miter lim="800000"/>
            <a:headEnd/>
            <a:tailEnd/>
          </a:ln>
        </p:spPr>
      </p:pic>
      <p:sp>
        <p:nvSpPr>
          <p:cNvPr id="7" name="Elipse 6"/>
          <p:cNvSpPr/>
          <p:nvPr/>
        </p:nvSpPr>
        <p:spPr>
          <a:xfrm rot="19032778">
            <a:off x="1546178" y="2315208"/>
            <a:ext cx="5897529" cy="2847634"/>
          </a:xfrm>
          <a:prstGeom prst="ellipse">
            <a:avLst/>
          </a:prstGeom>
          <a:noFill/>
          <a:ln w="149225" cmpd="tri">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s-ES"/>
          </a:p>
        </p:txBody>
      </p:sp>
      <p:sp>
        <p:nvSpPr>
          <p:cNvPr id="31748" name="AutoShape 5"/>
          <p:cNvSpPr>
            <a:spLocks noChangeArrowheads="1"/>
          </p:cNvSpPr>
          <p:nvPr/>
        </p:nvSpPr>
        <p:spPr bwMode="auto">
          <a:xfrm>
            <a:off x="6801741" y="738245"/>
            <a:ext cx="4614862" cy="1900238"/>
          </a:xfrm>
          <a:prstGeom prst="wedgeEllipseCallout">
            <a:avLst>
              <a:gd name="adj1" fmla="val -39671"/>
              <a:gd name="adj2" fmla="val 51638"/>
            </a:avLst>
          </a:prstGeom>
          <a:solidFill>
            <a:schemeClr val="bg1"/>
          </a:solidFill>
          <a:ln w="28575">
            <a:solidFill>
              <a:schemeClr val="tx2"/>
            </a:solidFill>
            <a:miter lim="800000"/>
            <a:headEnd/>
            <a:tailEnd/>
          </a:ln>
        </p:spPr>
        <p:txBody>
          <a:bodyPr anchor="ctr"/>
          <a:lstStyle/>
          <a:p>
            <a:r>
              <a:rPr lang="ca-ES" dirty="0">
                <a:latin typeface="Calibri" pitchFamily="34" charset="0"/>
              </a:rPr>
              <a:t>Empreses i espais per a activitats industrials lleugeres vinculades al mar. Estímul de l’emprenedor El port com a banc de proves d’innovacions locals</a:t>
            </a:r>
          </a:p>
        </p:txBody>
      </p:sp>
      <p:sp>
        <p:nvSpPr>
          <p:cNvPr id="16" name="CuadroTexto 15"/>
          <p:cNvSpPr txBox="1"/>
          <p:nvPr/>
        </p:nvSpPr>
        <p:spPr>
          <a:xfrm>
            <a:off x="7321550" y="3359150"/>
            <a:ext cx="3956050" cy="2584450"/>
          </a:xfrm>
          <a:prstGeom prst="rect">
            <a:avLst/>
          </a:prstGeom>
          <a:noFill/>
        </p:spPr>
        <p:txBody>
          <a:bodyPr>
            <a:spAutoFit/>
          </a:bodyPr>
          <a:lstStyle/>
          <a:p>
            <a:pPr fontAlgn="auto">
              <a:spcBef>
                <a:spcPts val="0"/>
              </a:spcBef>
              <a:spcAft>
                <a:spcPts val="0"/>
              </a:spcAft>
              <a:defRPr/>
            </a:pPr>
            <a:r>
              <a:rPr lang="ca-ES" b="1" dirty="0">
                <a:latin typeface="+mn-lt"/>
              </a:rPr>
              <a:t>Iniciatives vinculades a l’escenari</a:t>
            </a:r>
            <a:endParaRPr lang="ca-ES" dirty="0">
              <a:latin typeface="+mn-lt"/>
            </a:endParaRPr>
          </a:p>
          <a:p>
            <a:pPr marL="285750" indent="-285750" fontAlgn="auto">
              <a:spcBef>
                <a:spcPts val="0"/>
              </a:spcBef>
              <a:spcAft>
                <a:spcPts val="0"/>
              </a:spcAft>
              <a:buFontTx/>
              <a:buChar char="-"/>
              <a:defRPr/>
            </a:pPr>
            <a:r>
              <a:rPr lang="ca-ES" dirty="0" err="1">
                <a:latin typeface="+mn-lt"/>
              </a:rPr>
              <a:t>Repair</a:t>
            </a:r>
            <a:r>
              <a:rPr lang="ca-ES" dirty="0">
                <a:latin typeface="+mn-lt"/>
              </a:rPr>
              <a:t> &amp; </a:t>
            </a:r>
            <a:r>
              <a:rPr lang="ca-ES" dirty="0" err="1">
                <a:latin typeface="+mn-lt"/>
              </a:rPr>
              <a:t>Refit</a:t>
            </a:r>
            <a:r>
              <a:rPr lang="ca-ES" dirty="0">
                <a:latin typeface="+mn-lt"/>
              </a:rPr>
              <a:t> mitjanes eslores</a:t>
            </a:r>
          </a:p>
          <a:p>
            <a:pPr marL="285750" indent="-285750" fontAlgn="auto">
              <a:spcBef>
                <a:spcPts val="0"/>
              </a:spcBef>
              <a:spcAft>
                <a:spcPts val="0"/>
              </a:spcAft>
              <a:buFontTx/>
              <a:buChar char="-"/>
              <a:defRPr/>
            </a:pPr>
            <a:r>
              <a:rPr lang="ca-ES" dirty="0">
                <a:latin typeface="+mn-lt"/>
              </a:rPr>
              <a:t>Formació orientada a tècnics R&amp;R</a:t>
            </a:r>
          </a:p>
          <a:p>
            <a:pPr marL="285750" indent="-285750" fontAlgn="auto">
              <a:spcBef>
                <a:spcPts val="0"/>
              </a:spcBef>
              <a:spcAft>
                <a:spcPts val="0"/>
              </a:spcAft>
              <a:buFontTx/>
              <a:buChar char="-"/>
              <a:defRPr/>
            </a:pPr>
            <a:r>
              <a:rPr lang="ca-ES" dirty="0">
                <a:latin typeface="+mn-lt"/>
              </a:rPr>
              <a:t>Espais per a empreses blaves al port</a:t>
            </a:r>
          </a:p>
          <a:p>
            <a:pPr marL="285750" indent="-285750" fontAlgn="auto">
              <a:spcBef>
                <a:spcPts val="0"/>
              </a:spcBef>
              <a:spcAft>
                <a:spcPts val="0"/>
              </a:spcAft>
              <a:buFontTx/>
              <a:buChar char="-"/>
              <a:defRPr/>
            </a:pPr>
            <a:r>
              <a:rPr lang="ca-ES" dirty="0">
                <a:latin typeface="+mn-lt"/>
              </a:rPr>
              <a:t>Innovació TCM, </a:t>
            </a:r>
            <a:r>
              <a:rPr lang="ca-ES" dirty="0" err="1">
                <a:latin typeface="+mn-lt"/>
              </a:rPr>
              <a:t>Eurecat</a:t>
            </a:r>
            <a:r>
              <a:rPr lang="ca-ES" dirty="0">
                <a:latin typeface="+mn-lt"/>
              </a:rPr>
              <a:t>...</a:t>
            </a:r>
          </a:p>
          <a:p>
            <a:pPr marL="285750" indent="-285750" fontAlgn="auto">
              <a:spcBef>
                <a:spcPts val="0"/>
              </a:spcBef>
              <a:spcAft>
                <a:spcPts val="0"/>
              </a:spcAft>
              <a:buFontTx/>
              <a:buChar char="-"/>
              <a:defRPr/>
            </a:pPr>
            <a:endParaRPr lang="ca-ES" dirty="0">
              <a:latin typeface="+mn-lt"/>
            </a:endParaRPr>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a:latin typeface="+mn-lt"/>
              </a:rPr>
              <a:t>La </a:t>
            </a:r>
            <a:r>
              <a:rPr lang="ca-ES" dirty="0" err="1" smtClean="0">
                <a:latin typeface="+mn-lt"/>
              </a:rPr>
              <a:t>Rochelle</a:t>
            </a:r>
            <a:endParaRPr lang="es-ES" dirty="0">
              <a:latin typeface="+mn-lt"/>
            </a:endParaRPr>
          </a:p>
        </p:txBody>
      </p:sp>
    </p:spTree>
    <p:extLst>
      <p:ext uri="{BB962C8B-B14F-4D97-AF65-F5344CB8AC3E}">
        <p14:creationId xmlns:p14="http://schemas.microsoft.com/office/powerpoint/2010/main" val="290737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uadroTexto 3"/>
          <p:cNvSpPr txBox="1">
            <a:spLocks noChangeArrowheads="1"/>
          </p:cNvSpPr>
          <p:nvPr/>
        </p:nvSpPr>
        <p:spPr bwMode="auto">
          <a:xfrm>
            <a:off x="385762" y="331788"/>
            <a:ext cx="11572876" cy="368300"/>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ESCENARI-ESTRATÈGIA: OBERTURA 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pic>
        <p:nvPicPr>
          <p:cNvPr id="2" name="Imagen 1"/>
          <p:cNvPicPr>
            <a:picLocks noChangeAspect="1"/>
          </p:cNvPicPr>
          <p:nvPr/>
        </p:nvPicPr>
        <p:blipFill rotWithShape="1">
          <a:blip r:embed="rId2"/>
          <a:srcRect r="16010"/>
          <a:stretch/>
        </p:blipFill>
        <p:spPr>
          <a:xfrm>
            <a:off x="385763" y="858838"/>
            <a:ext cx="7972425" cy="5345112"/>
          </a:xfrm>
          <a:prstGeom prst="rect">
            <a:avLst/>
          </a:prstGeom>
          <a:solidFill>
            <a:schemeClr val="accent2">
              <a:alpha val="71000"/>
            </a:schemeClr>
          </a:solidFill>
          <a:ln>
            <a:solidFill>
              <a:schemeClr val="accent2">
                <a:lumMod val="50000"/>
              </a:schemeClr>
            </a:solidFill>
          </a:ln>
        </p:spPr>
      </p:pic>
      <p:sp>
        <p:nvSpPr>
          <p:cNvPr id="3" name="Forma libre 2"/>
          <p:cNvSpPr/>
          <p:nvPr/>
        </p:nvSpPr>
        <p:spPr>
          <a:xfrm>
            <a:off x="3087688" y="1287463"/>
            <a:ext cx="5314950" cy="4921250"/>
          </a:xfrm>
          <a:custGeom>
            <a:avLst/>
            <a:gdLst>
              <a:gd name="connsiteX0" fmla="*/ 5365750 w 5562600"/>
              <a:gd name="connsiteY0" fmla="*/ 0 h 4933950"/>
              <a:gd name="connsiteX1" fmla="*/ 5562600 w 5562600"/>
              <a:gd name="connsiteY1" fmla="*/ 209550 h 4933950"/>
              <a:gd name="connsiteX2" fmla="*/ 3429000 w 5562600"/>
              <a:gd name="connsiteY2" fmla="*/ 2159000 h 4933950"/>
              <a:gd name="connsiteX3" fmla="*/ 1441450 w 5562600"/>
              <a:gd name="connsiteY3" fmla="*/ 3968750 h 4933950"/>
              <a:gd name="connsiteX4" fmla="*/ 488950 w 5562600"/>
              <a:gd name="connsiteY4" fmla="*/ 4933950 h 4933950"/>
              <a:gd name="connsiteX5" fmla="*/ 0 w 5562600"/>
              <a:gd name="connsiteY5" fmla="*/ 4914900 h 4933950"/>
              <a:gd name="connsiteX6" fmla="*/ 476250 w 5562600"/>
              <a:gd name="connsiteY6" fmla="*/ 4267200 h 4933950"/>
              <a:gd name="connsiteX7" fmla="*/ 1136650 w 5562600"/>
              <a:gd name="connsiteY7" fmla="*/ 3517900 h 4933950"/>
              <a:gd name="connsiteX8" fmla="*/ 1708150 w 5562600"/>
              <a:gd name="connsiteY8" fmla="*/ 2959100 h 4933950"/>
              <a:gd name="connsiteX9" fmla="*/ 2184400 w 5562600"/>
              <a:gd name="connsiteY9" fmla="*/ 2495550 h 4933950"/>
              <a:gd name="connsiteX10" fmla="*/ 3282950 w 5562600"/>
              <a:gd name="connsiteY10" fmla="*/ 1816100 h 4933950"/>
              <a:gd name="connsiteX11" fmla="*/ 3829050 w 5562600"/>
              <a:gd name="connsiteY11" fmla="*/ 1416050 h 4933950"/>
              <a:gd name="connsiteX12" fmla="*/ 4997450 w 5562600"/>
              <a:gd name="connsiteY12" fmla="*/ 292100 h 4933950"/>
              <a:gd name="connsiteX13" fmla="*/ 5245100 w 5562600"/>
              <a:gd name="connsiteY13" fmla="*/ 133350 h 4933950"/>
              <a:gd name="connsiteX0" fmla="*/ 5365750 w 5676900"/>
              <a:gd name="connsiteY0" fmla="*/ 0 h 4933950"/>
              <a:gd name="connsiteX1" fmla="*/ 5676900 w 5676900"/>
              <a:gd name="connsiteY1" fmla="*/ 304800 h 4933950"/>
              <a:gd name="connsiteX2" fmla="*/ 3429000 w 5676900"/>
              <a:gd name="connsiteY2" fmla="*/ 21590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78400"/>
              <a:gd name="connsiteX1" fmla="*/ 5676900 w 5676900"/>
              <a:gd name="connsiteY1" fmla="*/ 304800 h 4978400"/>
              <a:gd name="connsiteX2" fmla="*/ 3492500 w 5676900"/>
              <a:gd name="connsiteY2" fmla="*/ 2235200 h 4978400"/>
              <a:gd name="connsiteX3" fmla="*/ 1536700 w 5676900"/>
              <a:gd name="connsiteY3" fmla="*/ 4076700 h 4978400"/>
              <a:gd name="connsiteX4" fmla="*/ 692150 w 5676900"/>
              <a:gd name="connsiteY4" fmla="*/ 4978400 h 4978400"/>
              <a:gd name="connsiteX5" fmla="*/ 0 w 5676900"/>
              <a:gd name="connsiteY5" fmla="*/ 4914900 h 4978400"/>
              <a:gd name="connsiteX6" fmla="*/ 476250 w 5676900"/>
              <a:gd name="connsiteY6" fmla="*/ 4267200 h 4978400"/>
              <a:gd name="connsiteX7" fmla="*/ 1136650 w 5676900"/>
              <a:gd name="connsiteY7" fmla="*/ 3517900 h 4978400"/>
              <a:gd name="connsiteX8" fmla="*/ 1708150 w 5676900"/>
              <a:gd name="connsiteY8" fmla="*/ 2959100 h 4978400"/>
              <a:gd name="connsiteX9" fmla="*/ 2184400 w 5676900"/>
              <a:gd name="connsiteY9" fmla="*/ 2495550 h 4978400"/>
              <a:gd name="connsiteX10" fmla="*/ 3282950 w 5676900"/>
              <a:gd name="connsiteY10" fmla="*/ 1816100 h 4978400"/>
              <a:gd name="connsiteX11" fmla="*/ 3829050 w 5676900"/>
              <a:gd name="connsiteY11" fmla="*/ 1416050 h 4978400"/>
              <a:gd name="connsiteX12" fmla="*/ 4997450 w 5676900"/>
              <a:gd name="connsiteY12" fmla="*/ 292100 h 4978400"/>
              <a:gd name="connsiteX13" fmla="*/ 5245100 w 56769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49350 w 5689600"/>
              <a:gd name="connsiteY7" fmla="*/ 35179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82950 w 5689600"/>
              <a:gd name="connsiteY10" fmla="*/ 179705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226050 w 5689600"/>
              <a:gd name="connsiteY0" fmla="*/ 0 h 4854575"/>
              <a:gd name="connsiteX1" fmla="*/ 5689600 w 5689600"/>
              <a:gd name="connsiteY1" fmla="*/ 180975 h 4854575"/>
              <a:gd name="connsiteX2" fmla="*/ 3505200 w 5689600"/>
              <a:gd name="connsiteY2" fmla="*/ 2111375 h 4854575"/>
              <a:gd name="connsiteX3" fmla="*/ 1549400 w 5689600"/>
              <a:gd name="connsiteY3" fmla="*/ 3952875 h 4854575"/>
              <a:gd name="connsiteX4" fmla="*/ 704850 w 5689600"/>
              <a:gd name="connsiteY4" fmla="*/ 4854575 h 4854575"/>
              <a:gd name="connsiteX5" fmla="*/ 0 w 5689600"/>
              <a:gd name="connsiteY5" fmla="*/ 4848225 h 4854575"/>
              <a:gd name="connsiteX6" fmla="*/ 488950 w 5689600"/>
              <a:gd name="connsiteY6" fmla="*/ 4143375 h 4854575"/>
              <a:gd name="connsiteX7" fmla="*/ 1117600 w 5689600"/>
              <a:gd name="connsiteY7" fmla="*/ 3368675 h 4854575"/>
              <a:gd name="connsiteX8" fmla="*/ 1714500 w 5689600"/>
              <a:gd name="connsiteY8" fmla="*/ 2803525 h 4854575"/>
              <a:gd name="connsiteX9" fmla="*/ 2197100 w 5689600"/>
              <a:gd name="connsiteY9" fmla="*/ 2371725 h 4854575"/>
              <a:gd name="connsiteX10" fmla="*/ 3282950 w 5689600"/>
              <a:gd name="connsiteY10" fmla="*/ 1673225 h 4854575"/>
              <a:gd name="connsiteX11" fmla="*/ 3841750 w 5689600"/>
              <a:gd name="connsiteY11" fmla="*/ 1292225 h 4854575"/>
              <a:gd name="connsiteX12" fmla="*/ 5010150 w 5689600"/>
              <a:gd name="connsiteY12" fmla="*/ 168275 h 4854575"/>
              <a:gd name="connsiteX13" fmla="*/ 5257800 w 5689600"/>
              <a:gd name="connsiteY13" fmla="*/ 9525 h 4854575"/>
              <a:gd name="connsiteX0" fmla="*/ 5226050 w 5327650"/>
              <a:gd name="connsiteY0" fmla="*/ 0 h 4854575"/>
              <a:gd name="connsiteX1" fmla="*/ 5327650 w 5327650"/>
              <a:gd name="connsiteY1" fmla="*/ 514350 h 4854575"/>
              <a:gd name="connsiteX2" fmla="*/ 3505200 w 5327650"/>
              <a:gd name="connsiteY2" fmla="*/ 2111375 h 4854575"/>
              <a:gd name="connsiteX3" fmla="*/ 1549400 w 5327650"/>
              <a:gd name="connsiteY3" fmla="*/ 3952875 h 4854575"/>
              <a:gd name="connsiteX4" fmla="*/ 704850 w 5327650"/>
              <a:gd name="connsiteY4" fmla="*/ 4854575 h 4854575"/>
              <a:gd name="connsiteX5" fmla="*/ 0 w 5327650"/>
              <a:gd name="connsiteY5" fmla="*/ 4848225 h 4854575"/>
              <a:gd name="connsiteX6" fmla="*/ 488950 w 5327650"/>
              <a:gd name="connsiteY6" fmla="*/ 4143375 h 4854575"/>
              <a:gd name="connsiteX7" fmla="*/ 1117600 w 5327650"/>
              <a:gd name="connsiteY7" fmla="*/ 3368675 h 4854575"/>
              <a:gd name="connsiteX8" fmla="*/ 1714500 w 5327650"/>
              <a:gd name="connsiteY8" fmla="*/ 2803525 h 4854575"/>
              <a:gd name="connsiteX9" fmla="*/ 2197100 w 5327650"/>
              <a:gd name="connsiteY9" fmla="*/ 2371725 h 4854575"/>
              <a:gd name="connsiteX10" fmla="*/ 3282950 w 5327650"/>
              <a:gd name="connsiteY10" fmla="*/ 1673225 h 4854575"/>
              <a:gd name="connsiteX11" fmla="*/ 3841750 w 5327650"/>
              <a:gd name="connsiteY11" fmla="*/ 1292225 h 4854575"/>
              <a:gd name="connsiteX12" fmla="*/ 5010150 w 5327650"/>
              <a:gd name="connsiteY12" fmla="*/ 168275 h 4854575"/>
              <a:gd name="connsiteX13" fmla="*/ 5257800 w 5327650"/>
              <a:gd name="connsiteY13" fmla="*/ 9525 h 4854575"/>
              <a:gd name="connsiteX0" fmla="*/ 5226050 w 5327650"/>
              <a:gd name="connsiteY0" fmla="*/ 57150 h 4911725"/>
              <a:gd name="connsiteX1" fmla="*/ 5327650 w 5327650"/>
              <a:gd name="connsiteY1" fmla="*/ 571500 h 4911725"/>
              <a:gd name="connsiteX2" fmla="*/ 3505200 w 5327650"/>
              <a:gd name="connsiteY2" fmla="*/ 2168525 h 4911725"/>
              <a:gd name="connsiteX3" fmla="*/ 1549400 w 5327650"/>
              <a:gd name="connsiteY3" fmla="*/ 4010025 h 4911725"/>
              <a:gd name="connsiteX4" fmla="*/ 704850 w 5327650"/>
              <a:gd name="connsiteY4" fmla="*/ 4911725 h 4911725"/>
              <a:gd name="connsiteX5" fmla="*/ 0 w 5327650"/>
              <a:gd name="connsiteY5" fmla="*/ 4905375 h 4911725"/>
              <a:gd name="connsiteX6" fmla="*/ 488950 w 5327650"/>
              <a:gd name="connsiteY6" fmla="*/ 4200525 h 4911725"/>
              <a:gd name="connsiteX7" fmla="*/ 1117600 w 5327650"/>
              <a:gd name="connsiteY7" fmla="*/ 3425825 h 4911725"/>
              <a:gd name="connsiteX8" fmla="*/ 1714500 w 5327650"/>
              <a:gd name="connsiteY8" fmla="*/ 2860675 h 4911725"/>
              <a:gd name="connsiteX9" fmla="*/ 2197100 w 5327650"/>
              <a:gd name="connsiteY9" fmla="*/ 2428875 h 4911725"/>
              <a:gd name="connsiteX10" fmla="*/ 3282950 w 5327650"/>
              <a:gd name="connsiteY10" fmla="*/ 1730375 h 4911725"/>
              <a:gd name="connsiteX11" fmla="*/ 3841750 w 5327650"/>
              <a:gd name="connsiteY11" fmla="*/ 1349375 h 4911725"/>
              <a:gd name="connsiteX12" fmla="*/ 5010150 w 5327650"/>
              <a:gd name="connsiteY12" fmla="*/ 225425 h 4911725"/>
              <a:gd name="connsiteX13" fmla="*/ 5314950 w 5327650"/>
              <a:gd name="connsiteY13" fmla="*/ 0 h 4911725"/>
              <a:gd name="connsiteX0" fmla="*/ 5226050 w 5314950"/>
              <a:gd name="connsiteY0" fmla="*/ 57150 h 4911725"/>
              <a:gd name="connsiteX1" fmla="*/ 5289550 w 5314950"/>
              <a:gd name="connsiteY1" fmla="*/ 647700 h 4911725"/>
              <a:gd name="connsiteX2" fmla="*/ 3505200 w 5314950"/>
              <a:gd name="connsiteY2" fmla="*/ 2168525 h 4911725"/>
              <a:gd name="connsiteX3" fmla="*/ 1549400 w 5314950"/>
              <a:gd name="connsiteY3" fmla="*/ 4010025 h 4911725"/>
              <a:gd name="connsiteX4" fmla="*/ 704850 w 5314950"/>
              <a:gd name="connsiteY4" fmla="*/ 4911725 h 4911725"/>
              <a:gd name="connsiteX5" fmla="*/ 0 w 5314950"/>
              <a:gd name="connsiteY5" fmla="*/ 4905375 h 4911725"/>
              <a:gd name="connsiteX6" fmla="*/ 488950 w 5314950"/>
              <a:gd name="connsiteY6" fmla="*/ 4200525 h 4911725"/>
              <a:gd name="connsiteX7" fmla="*/ 1117600 w 5314950"/>
              <a:gd name="connsiteY7" fmla="*/ 3425825 h 4911725"/>
              <a:gd name="connsiteX8" fmla="*/ 1714500 w 5314950"/>
              <a:gd name="connsiteY8" fmla="*/ 2860675 h 4911725"/>
              <a:gd name="connsiteX9" fmla="*/ 2197100 w 5314950"/>
              <a:gd name="connsiteY9" fmla="*/ 2428875 h 4911725"/>
              <a:gd name="connsiteX10" fmla="*/ 3282950 w 5314950"/>
              <a:gd name="connsiteY10" fmla="*/ 1730375 h 4911725"/>
              <a:gd name="connsiteX11" fmla="*/ 3841750 w 5314950"/>
              <a:gd name="connsiteY11" fmla="*/ 1349375 h 4911725"/>
              <a:gd name="connsiteX12" fmla="*/ 5010150 w 5314950"/>
              <a:gd name="connsiteY12" fmla="*/ 225425 h 4911725"/>
              <a:gd name="connsiteX13" fmla="*/ 5314950 w 5314950"/>
              <a:gd name="connsiteY13" fmla="*/ 0 h 4911725"/>
              <a:gd name="connsiteX0" fmla="*/ 5264150 w 5314950"/>
              <a:gd name="connsiteY0" fmla="*/ 0 h 4921250"/>
              <a:gd name="connsiteX1" fmla="*/ 5289550 w 5314950"/>
              <a:gd name="connsiteY1" fmla="*/ 657225 h 4921250"/>
              <a:gd name="connsiteX2" fmla="*/ 3505200 w 5314950"/>
              <a:gd name="connsiteY2" fmla="*/ 2178050 h 4921250"/>
              <a:gd name="connsiteX3" fmla="*/ 1549400 w 5314950"/>
              <a:gd name="connsiteY3" fmla="*/ 4019550 h 4921250"/>
              <a:gd name="connsiteX4" fmla="*/ 704850 w 5314950"/>
              <a:gd name="connsiteY4" fmla="*/ 4921250 h 4921250"/>
              <a:gd name="connsiteX5" fmla="*/ 0 w 5314950"/>
              <a:gd name="connsiteY5" fmla="*/ 4914900 h 4921250"/>
              <a:gd name="connsiteX6" fmla="*/ 488950 w 5314950"/>
              <a:gd name="connsiteY6" fmla="*/ 4210050 h 4921250"/>
              <a:gd name="connsiteX7" fmla="*/ 1117600 w 5314950"/>
              <a:gd name="connsiteY7" fmla="*/ 3435350 h 4921250"/>
              <a:gd name="connsiteX8" fmla="*/ 1714500 w 5314950"/>
              <a:gd name="connsiteY8" fmla="*/ 2870200 h 4921250"/>
              <a:gd name="connsiteX9" fmla="*/ 2197100 w 5314950"/>
              <a:gd name="connsiteY9" fmla="*/ 2438400 h 4921250"/>
              <a:gd name="connsiteX10" fmla="*/ 3282950 w 5314950"/>
              <a:gd name="connsiteY10" fmla="*/ 1739900 h 4921250"/>
              <a:gd name="connsiteX11" fmla="*/ 3841750 w 5314950"/>
              <a:gd name="connsiteY11" fmla="*/ 1358900 h 4921250"/>
              <a:gd name="connsiteX12" fmla="*/ 5010150 w 5314950"/>
              <a:gd name="connsiteY12" fmla="*/ 234950 h 4921250"/>
              <a:gd name="connsiteX13" fmla="*/ 5314950 w 5314950"/>
              <a:gd name="connsiteY13" fmla="*/ 9525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4950" h="4921250">
                <a:moveTo>
                  <a:pt x="5264150" y="0"/>
                </a:moveTo>
                <a:lnTo>
                  <a:pt x="5289550" y="657225"/>
                </a:lnTo>
                <a:cubicBezTo>
                  <a:pt x="4540250" y="1275292"/>
                  <a:pt x="4128558" y="1617663"/>
                  <a:pt x="3505200" y="2178050"/>
                </a:cubicBezTo>
                <a:cubicBezTo>
                  <a:pt x="2881842" y="2738437"/>
                  <a:pt x="2161117" y="3397250"/>
                  <a:pt x="1549400" y="4019550"/>
                </a:cubicBezTo>
                <a:lnTo>
                  <a:pt x="704850" y="4921250"/>
                </a:lnTo>
                <a:lnTo>
                  <a:pt x="0" y="4914900"/>
                </a:lnTo>
                <a:lnTo>
                  <a:pt x="488950" y="4210050"/>
                </a:lnTo>
                <a:lnTo>
                  <a:pt x="1117600" y="3435350"/>
                </a:lnTo>
                <a:cubicBezTo>
                  <a:pt x="1318683" y="3257550"/>
                  <a:pt x="1534583" y="3036358"/>
                  <a:pt x="1714500" y="2870200"/>
                </a:cubicBezTo>
                <a:cubicBezTo>
                  <a:pt x="1894417" y="2704042"/>
                  <a:pt x="2038350" y="2592917"/>
                  <a:pt x="2197100" y="2438400"/>
                </a:cubicBezTo>
                <a:lnTo>
                  <a:pt x="3282950" y="1739900"/>
                </a:lnTo>
                <a:lnTo>
                  <a:pt x="3841750" y="1358900"/>
                </a:lnTo>
                <a:lnTo>
                  <a:pt x="5010150" y="234950"/>
                </a:lnTo>
                <a:lnTo>
                  <a:pt x="5314950" y="9525"/>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5" name="Forma libre 4"/>
          <p:cNvSpPr/>
          <p:nvPr/>
        </p:nvSpPr>
        <p:spPr>
          <a:xfrm>
            <a:off x="374318" y="835025"/>
            <a:ext cx="3865895" cy="5388104"/>
          </a:xfrm>
          <a:custGeom>
            <a:avLst/>
            <a:gdLst>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55320 w 3741420"/>
              <a:gd name="connsiteY20" fmla="*/ 1546860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38651 w 3741420"/>
              <a:gd name="connsiteY20" fmla="*/ 1556385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2169794 w 3741420"/>
              <a:gd name="connsiteY20"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827144"/>
              <a:gd name="connsiteY0" fmla="*/ 3954780 h 3954780"/>
              <a:gd name="connsiteX1" fmla="*/ 655320 w 3827144"/>
              <a:gd name="connsiteY1" fmla="*/ 1722120 h 3954780"/>
              <a:gd name="connsiteX2" fmla="*/ 129540 w 3827144"/>
              <a:gd name="connsiteY2" fmla="*/ 2484120 h 3954780"/>
              <a:gd name="connsiteX3" fmla="*/ 45720 w 3827144"/>
              <a:gd name="connsiteY3" fmla="*/ 2293620 h 3954780"/>
              <a:gd name="connsiteX4" fmla="*/ 213360 w 3827144"/>
              <a:gd name="connsiteY4" fmla="*/ 2004060 h 3954780"/>
              <a:gd name="connsiteX5" fmla="*/ 0 w 3827144"/>
              <a:gd name="connsiteY5" fmla="*/ 1874520 h 3954780"/>
              <a:gd name="connsiteX6" fmla="*/ 381000 w 3827144"/>
              <a:gd name="connsiteY6" fmla="*/ 1402080 h 3954780"/>
              <a:gd name="connsiteX7" fmla="*/ 518160 w 3827144"/>
              <a:gd name="connsiteY7" fmla="*/ 1447800 h 3954780"/>
              <a:gd name="connsiteX8" fmla="*/ 464820 w 3827144"/>
              <a:gd name="connsiteY8" fmla="*/ 617220 h 3954780"/>
              <a:gd name="connsiteX9" fmla="*/ 320040 w 3827144"/>
              <a:gd name="connsiteY9" fmla="*/ 0 h 3954780"/>
              <a:gd name="connsiteX10" fmla="*/ 556260 w 3827144"/>
              <a:gd name="connsiteY10" fmla="*/ 30480 h 3954780"/>
              <a:gd name="connsiteX11" fmla="*/ 632460 w 3827144"/>
              <a:gd name="connsiteY11" fmla="*/ 1417320 h 3954780"/>
              <a:gd name="connsiteX12" fmla="*/ 1470660 w 3827144"/>
              <a:gd name="connsiteY12" fmla="*/ 975360 h 3954780"/>
              <a:gd name="connsiteX13" fmla="*/ 2438400 w 3827144"/>
              <a:gd name="connsiteY13" fmla="*/ 495300 h 3954780"/>
              <a:gd name="connsiteX14" fmla="*/ 2278380 w 3827144"/>
              <a:gd name="connsiteY14" fmla="*/ 7620 h 3954780"/>
              <a:gd name="connsiteX15" fmla="*/ 2933700 w 3827144"/>
              <a:gd name="connsiteY15" fmla="*/ 15240 h 3954780"/>
              <a:gd name="connsiteX16" fmla="*/ 2476500 w 3827144"/>
              <a:gd name="connsiteY16" fmla="*/ 220980 h 3954780"/>
              <a:gd name="connsiteX17" fmla="*/ 2606040 w 3827144"/>
              <a:gd name="connsiteY17" fmla="*/ 586740 h 3954780"/>
              <a:gd name="connsiteX18" fmla="*/ 2407920 w 3827144"/>
              <a:gd name="connsiteY18" fmla="*/ 762000 h 3954780"/>
              <a:gd name="connsiteX19" fmla="*/ 2301240 w 3827144"/>
              <a:gd name="connsiteY19" fmla="*/ 662940 h 3954780"/>
              <a:gd name="connsiteX20" fmla="*/ 623888 w 3827144"/>
              <a:gd name="connsiteY20" fmla="*/ 1588770 h 3954780"/>
              <a:gd name="connsiteX21" fmla="*/ 3827144 w 3827144"/>
              <a:gd name="connsiteY21" fmla="*/ 3892392 h 3954780"/>
              <a:gd name="connsiteX0" fmla="*/ 3810038 w 3895762"/>
              <a:gd name="connsiteY0" fmla="*/ 3954780 h 3954780"/>
              <a:gd name="connsiteX1" fmla="*/ 723938 w 3895762"/>
              <a:gd name="connsiteY1" fmla="*/ 1722120 h 3954780"/>
              <a:gd name="connsiteX2" fmla="*/ 198158 w 3895762"/>
              <a:gd name="connsiteY2" fmla="*/ 2484120 h 3954780"/>
              <a:gd name="connsiteX3" fmla="*/ 0 w 3895762"/>
              <a:gd name="connsiteY3" fmla="*/ 2455558 h 3954780"/>
              <a:gd name="connsiteX4" fmla="*/ 281978 w 3895762"/>
              <a:gd name="connsiteY4" fmla="*/ 2004060 h 3954780"/>
              <a:gd name="connsiteX5" fmla="*/ 68618 w 3895762"/>
              <a:gd name="connsiteY5" fmla="*/ 1874520 h 3954780"/>
              <a:gd name="connsiteX6" fmla="*/ 449618 w 3895762"/>
              <a:gd name="connsiteY6" fmla="*/ 1402080 h 3954780"/>
              <a:gd name="connsiteX7" fmla="*/ 586778 w 3895762"/>
              <a:gd name="connsiteY7" fmla="*/ 1447800 h 3954780"/>
              <a:gd name="connsiteX8" fmla="*/ 533438 w 3895762"/>
              <a:gd name="connsiteY8" fmla="*/ 617220 h 3954780"/>
              <a:gd name="connsiteX9" fmla="*/ 388658 w 3895762"/>
              <a:gd name="connsiteY9" fmla="*/ 0 h 3954780"/>
              <a:gd name="connsiteX10" fmla="*/ 624878 w 3895762"/>
              <a:gd name="connsiteY10" fmla="*/ 30480 h 3954780"/>
              <a:gd name="connsiteX11" fmla="*/ 701078 w 3895762"/>
              <a:gd name="connsiteY11" fmla="*/ 1417320 h 3954780"/>
              <a:gd name="connsiteX12" fmla="*/ 1539278 w 3895762"/>
              <a:gd name="connsiteY12" fmla="*/ 975360 h 3954780"/>
              <a:gd name="connsiteX13" fmla="*/ 2507018 w 3895762"/>
              <a:gd name="connsiteY13" fmla="*/ 495300 h 3954780"/>
              <a:gd name="connsiteX14" fmla="*/ 2346998 w 3895762"/>
              <a:gd name="connsiteY14" fmla="*/ 7620 h 3954780"/>
              <a:gd name="connsiteX15" fmla="*/ 3002318 w 3895762"/>
              <a:gd name="connsiteY15" fmla="*/ 15240 h 3954780"/>
              <a:gd name="connsiteX16" fmla="*/ 2545118 w 3895762"/>
              <a:gd name="connsiteY16" fmla="*/ 220980 h 3954780"/>
              <a:gd name="connsiteX17" fmla="*/ 2674658 w 3895762"/>
              <a:gd name="connsiteY17" fmla="*/ 586740 h 3954780"/>
              <a:gd name="connsiteX18" fmla="*/ 2476538 w 3895762"/>
              <a:gd name="connsiteY18" fmla="*/ 762000 h 3954780"/>
              <a:gd name="connsiteX19" fmla="*/ 2369858 w 3895762"/>
              <a:gd name="connsiteY19" fmla="*/ 662940 h 3954780"/>
              <a:gd name="connsiteX20" fmla="*/ 692506 w 3895762"/>
              <a:gd name="connsiteY20" fmla="*/ 1588770 h 3954780"/>
              <a:gd name="connsiteX21" fmla="*/ 3895762 w 3895762"/>
              <a:gd name="connsiteY21" fmla="*/ 3892392 h 3954780"/>
              <a:gd name="connsiteX0" fmla="*/ 3810038 w 3895762"/>
              <a:gd name="connsiteY0" fmla="*/ 3954780 h 3954780"/>
              <a:gd name="connsiteX1" fmla="*/ 723938 w 3895762"/>
              <a:gd name="connsiteY1" fmla="*/ 1722120 h 3954780"/>
              <a:gd name="connsiteX2" fmla="*/ 45707 w 3895762"/>
              <a:gd name="connsiteY2" fmla="*/ 2988986 h 3954780"/>
              <a:gd name="connsiteX3" fmla="*/ 0 w 3895762"/>
              <a:gd name="connsiteY3" fmla="*/ 2455558 h 3954780"/>
              <a:gd name="connsiteX4" fmla="*/ 281978 w 3895762"/>
              <a:gd name="connsiteY4" fmla="*/ 2004060 h 3954780"/>
              <a:gd name="connsiteX5" fmla="*/ 68618 w 3895762"/>
              <a:gd name="connsiteY5" fmla="*/ 1874520 h 3954780"/>
              <a:gd name="connsiteX6" fmla="*/ 449618 w 3895762"/>
              <a:gd name="connsiteY6" fmla="*/ 1402080 h 3954780"/>
              <a:gd name="connsiteX7" fmla="*/ 586778 w 3895762"/>
              <a:gd name="connsiteY7" fmla="*/ 1447800 h 3954780"/>
              <a:gd name="connsiteX8" fmla="*/ 533438 w 3895762"/>
              <a:gd name="connsiteY8" fmla="*/ 617220 h 3954780"/>
              <a:gd name="connsiteX9" fmla="*/ 388658 w 3895762"/>
              <a:gd name="connsiteY9" fmla="*/ 0 h 3954780"/>
              <a:gd name="connsiteX10" fmla="*/ 624878 w 3895762"/>
              <a:gd name="connsiteY10" fmla="*/ 30480 h 3954780"/>
              <a:gd name="connsiteX11" fmla="*/ 701078 w 3895762"/>
              <a:gd name="connsiteY11" fmla="*/ 1417320 h 3954780"/>
              <a:gd name="connsiteX12" fmla="*/ 1539278 w 3895762"/>
              <a:gd name="connsiteY12" fmla="*/ 975360 h 3954780"/>
              <a:gd name="connsiteX13" fmla="*/ 2507018 w 3895762"/>
              <a:gd name="connsiteY13" fmla="*/ 495300 h 3954780"/>
              <a:gd name="connsiteX14" fmla="*/ 2346998 w 3895762"/>
              <a:gd name="connsiteY14" fmla="*/ 7620 h 3954780"/>
              <a:gd name="connsiteX15" fmla="*/ 3002318 w 3895762"/>
              <a:gd name="connsiteY15" fmla="*/ 15240 h 3954780"/>
              <a:gd name="connsiteX16" fmla="*/ 2545118 w 3895762"/>
              <a:gd name="connsiteY16" fmla="*/ 220980 h 3954780"/>
              <a:gd name="connsiteX17" fmla="*/ 2674658 w 3895762"/>
              <a:gd name="connsiteY17" fmla="*/ 586740 h 3954780"/>
              <a:gd name="connsiteX18" fmla="*/ 2476538 w 3895762"/>
              <a:gd name="connsiteY18" fmla="*/ 762000 h 3954780"/>
              <a:gd name="connsiteX19" fmla="*/ 2369858 w 3895762"/>
              <a:gd name="connsiteY19" fmla="*/ 662940 h 3954780"/>
              <a:gd name="connsiteX20" fmla="*/ 692506 w 3895762"/>
              <a:gd name="connsiteY20" fmla="*/ 1588770 h 3954780"/>
              <a:gd name="connsiteX21" fmla="*/ 3895762 w 3895762"/>
              <a:gd name="connsiteY21" fmla="*/ 3892392 h 3954780"/>
              <a:gd name="connsiteX0" fmla="*/ 3810038 w 3895762"/>
              <a:gd name="connsiteY0" fmla="*/ 3954780 h 3954780"/>
              <a:gd name="connsiteX1" fmla="*/ 723938 w 3895762"/>
              <a:gd name="connsiteY1" fmla="*/ 1722120 h 3954780"/>
              <a:gd name="connsiteX2" fmla="*/ 45707 w 3895762"/>
              <a:gd name="connsiteY2" fmla="*/ 2988986 h 3954780"/>
              <a:gd name="connsiteX3" fmla="*/ 0 w 3895762"/>
              <a:gd name="connsiteY3" fmla="*/ 2455558 h 3954780"/>
              <a:gd name="connsiteX4" fmla="*/ 281978 w 3895762"/>
              <a:gd name="connsiteY4" fmla="*/ 2004060 h 3954780"/>
              <a:gd name="connsiteX5" fmla="*/ 68618 w 3895762"/>
              <a:gd name="connsiteY5" fmla="*/ 1874520 h 3954780"/>
              <a:gd name="connsiteX6" fmla="*/ 449618 w 3895762"/>
              <a:gd name="connsiteY6" fmla="*/ 1402080 h 3954780"/>
              <a:gd name="connsiteX7" fmla="*/ 586778 w 3895762"/>
              <a:gd name="connsiteY7" fmla="*/ 1447800 h 3954780"/>
              <a:gd name="connsiteX8" fmla="*/ 533438 w 3895762"/>
              <a:gd name="connsiteY8" fmla="*/ 617220 h 3954780"/>
              <a:gd name="connsiteX9" fmla="*/ 388658 w 3895762"/>
              <a:gd name="connsiteY9" fmla="*/ 0 h 3954780"/>
              <a:gd name="connsiteX10" fmla="*/ 624878 w 3895762"/>
              <a:gd name="connsiteY10" fmla="*/ 30480 h 3954780"/>
              <a:gd name="connsiteX11" fmla="*/ 701078 w 3895762"/>
              <a:gd name="connsiteY11" fmla="*/ 1417320 h 3954780"/>
              <a:gd name="connsiteX12" fmla="*/ 1539278 w 3895762"/>
              <a:gd name="connsiteY12" fmla="*/ 975360 h 3954780"/>
              <a:gd name="connsiteX13" fmla="*/ 2507018 w 3895762"/>
              <a:gd name="connsiteY13" fmla="*/ 495300 h 3954780"/>
              <a:gd name="connsiteX14" fmla="*/ 2346998 w 3895762"/>
              <a:gd name="connsiteY14" fmla="*/ 7620 h 3954780"/>
              <a:gd name="connsiteX15" fmla="*/ 3002318 w 3895762"/>
              <a:gd name="connsiteY15" fmla="*/ 15240 h 3954780"/>
              <a:gd name="connsiteX16" fmla="*/ 2545118 w 3895762"/>
              <a:gd name="connsiteY16" fmla="*/ 220980 h 3954780"/>
              <a:gd name="connsiteX17" fmla="*/ 2674658 w 3895762"/>
              <a:gd name="connsiteY17" fmla="*/ 586740 h 3954780"/>
              <a:gd name="connsiteX18" fmla="*/ 2476538 w 3895762"/>
              <a:gd name="connsiteY18" fmla="*/ 762000 h 3954780"/>
              <a:gd name="connsiteX19" fmla="*/ 2369858 w 3895762"/>
              <a:gd name="connsiteY19" fmla="*/ 662940 h 3954780"/>
              <a:gd name="connsiteX20" fmla="*/ 692506 w 3895762"/>
              <a:gd name="connsiteY20" fmla="*/ 1588770 h 3954780"/>
              <a:gd name="connsiteX21" fmla="*/ 3895762 w 3895762"/>
              <a:gd name="connsiteY21" fmla="*/ 3892392 h 3954780"/>
              <a:gd name="connsiteX0" fmla="*/ 3810038 w 3895762"/>
              <a:gd name="connsiteY0" fmla="*/ 3954780 h 5331029"/>
              <a:gd name="connsiteX1" fmla="*/ 723938 w 3895762"/>
              <a:gd name="connsiteY1" fmla="*/ 1722120 h 5331029"/>
              <a:gd name="connsiteX2" fmla="*/ 2017126 w 3895762"/>
              <a:gd name="connsiteY2" fmla="*/ 5318551 h 5331029"/>
              <a:gd name="connsiteX3" fmla="*/ 45707 w 3895762"/>
              <a:gd name="connsiteY3" fmla="*/ 2988986 h 5331029"/>
              <a:gd name="connsiteX4" fmla="*/ 0 w 3895762"/>
              <a:gd name="connsiteY4" fmla="*/ 2455558 h 5331029"/>
              <a:gd name="connsiteX5" fmla="*/ 281978 w 3895762"/>
              <a:gd name="connsiteY5" fmla="*/ 2004060 h 5331029"/>
              <a:gd name="connsiteX6" fmla="*/ 68618 w 3895762"/>
              <a:gd name="connsiteY6" fmla="*/ 1874520 h 5331029"/>
              <a:gd name="connsiteX7" fmla="*/ 449618 w 3895762"/>
              <a:gd name="connsiteY7" fmla="*/ 1402080 h 5331029"/>
              <a:gd name="connsiteX8" fmla="*/ 586778 w 3895762"/>
              <a:gd name="connsiteY8" fmla="*/ 1447800 h 5331029"/>
              <a:gd name="connsiteX9" fmla="*/ 533438 w 3895762"/>
              <a:gd name="connsiteY9" fmla="*/ 617220 h 5331029"/>
              <a:gd name="connsiteX10" fmla="*/ 388658 w 3895762"/>
              <a:gd name="connsiteY10" fmla="*/ 0 h 5331029"/>
              <a:gd name="connsiteX11" fmla="*/ 624878 w 3895762"/>
              <a:gd name="connsiteY11" fmla="*/ 30480 h 5331029"/>
              <a:gd name="connsiteX12" fmla="*/ 701078 w 3895762"/>
              <a:gd name="connsiteY12" fmla="*/ 1417320 h 5331029"/>
              <a:gd name="connsiteX13" fmla="*/ 1539278 w 3895762"/>
              <a:gd name="connsiteY13" fmla="*/ 975360 h 5331029"/>
              <a:gd name="connsiteX14" fmla="*/ 2507018 w 3895762"/>
              <a:gd name="connsiteY14" fmla="*/ 495300 h 5331029"/>
              <a:gd name="connsiteX15" fmla="*/ 2346998 w 3895762"/>
              <a:gd name="connsiteY15" fmla="*/ 7620 h 5331029"/>
              <a:gd name="connsiteX16" fmla="*/ 3002318 w 3895762"/>
              <a:gd name="connsiteY16" fmla="*/ 15240 h 5331029"/>
              <a:gd name="connsiteX17" fmla="*/ 2545118 w 3895762"/>
              <a:gd name="connsiteY17" fmla="*/ 220980 h 5331029"/>
              <a:gd name="connsiteX18" fmla="*/ 2674658 w 3895762"/>
              <a:gd name="connsiteY18" fmla="*/ 586740 h 5331029"/>
              <a:gd name="connsiteX19" fmla="*/ 2476538 w 3895762"/>
              <a:gd name="connsiteY19" fmla="*/ 762000 h 5331029"/>
              <a:gd name="connsiteX20" fmla="*/ 2369858 w 3895762"/>
              <a:gd name="connsiteY20" fmla="*/ 662940 h 5331029"/>
              <a:gd name="connsiteX21" fmla="*/ 692506 w 3895762"/>
              <a:gd name="connsiteY21" fmla="*/ 1588770 h 5331029"/>
              <a:gd name="connsiteX22" fmla="*/ 3895762 w 3895762"/>
              <a:gd name="connsiteY22" fmla="*/ 3892392 h 5331029"/>
              <a:gd name="connsiteX0" fmla="*/ 3810038 w 3895762"/>
              <a:gd name="connsiteY0" fmla="*/ 3954780 h 5329544"/>
              <a:gd name="connsiteX1" fmla="*/ 723938 w 3895762"/>
              <a:gd name="connsiteY1" fmla="*/ 1722120 h 5329544"/>
              <a:gd name="connsiteX2" fmla="*/ 2017126 w 3895762"/>
              <a:gd name="connsiteY2" fmla="*/ 5318551 h 5329544"/>
              <a:gd name="connsiteX3" fmla="*/ 255327 w 3895762"/>
              <a:gd name="connsiteY3" fmla="*/ 2627007 h 5329544"/>
              <a:gd name="connsiteX4" fmla="*/ 0 w 3895762"/>
              <a:gd name="connsiteY4" fmla="*/ 2455558 h 5329544"/>
              <a:gd name="connsiteX5" fmla="*/ 281978 w 3895762"/>
              <a:gd name="connsiteY5" fmla="*/ 2004060 h 5329544"/>
              <a:gd name="connsiteX6" fmla="*/ 68618 w 3895762"/>
              <a:gd name="connsiteY6" fmla="*/ 1874520 h 5329544"/>
              <a:gd name="connsiteX7" fmla="*/ 449618 w 3895762"/>
              <a:gd name="connsiteY7" fmla="*/ 1402080 h 5329544"/>
              <a:gd name="connsiteX8" fmla="*/ 586778 w 3895762"/>
              <a:gd name="connsiteY8" fmla="*/ 1447800 h 5329544"/>
              <a:gd name="connsiteX9" fmla="*/ 533438 w 3895762"/>
              <a:gd name="connsiteY9" fmla="*/ 617220 h 5329544"/>
              <a:gd name="connsiteX10" fmla="*/ 388658 w 3895762"/>
              <a:gd name="connsiteY10" fmla="*/ 0 h 5329544"/>
              <a:gd name="connsiteX11" fmla="*/ 624878 w 3895762"/>
              <a:gd name="connsiteY11" fmla="*/ 30480 h 5329544"/>
              <a:gd name="connsiteX12" fmla="*/ 701078 w 3895762"/>
              <a:gd name="connsiteY12" fmla="*/ 1417320 h 5329544"/>
              <a:gd name="connsiteX13" fmla="*/ 1539278 w 3895762"/>
              <a:gd name="connsiteY13" fmla="*/ 975360 h 5329544"/>
              <a:gd name="connsiteX14" fmla="*/ 2507018 w 3895762"/>
              <a:gd name="connsiteY14" fmla="*/ 495300 h 5329544"/>
              <a:gd name="connsiteX15" fmla="*/ 2346998 w 3895762"/>
              <a:gd name="connsiteY15" fmla="*/ 7620 h 5329544"/>
              <a:gd name="connsiteX16" fmla="*/ 3002318 w 3895762"/>
              <a:gd name="connsiteY16" fmla="*/ 15240 h 5329544"/>
              <a:gd name="connsiteX17" fmla="*/ 2545118 w 3895762"/>
              <a:gd name="connsiteY17" fmla="*/ 220980 h 5329544"/>
              <a:gd name="connsiteX18" fmla="*/ 2674658 w 3895762"/>
              <a:gd name="connsiteY18" fmla="*/ 586740 h 5329544"/>
              <a:gd name="connsiteX19" fmla="*/ 2476538 w 3895762"/>
              <a:gd name="connsiteY19" fmla="*/ 762000 h 5329544"/>
              <a:gd name="connsiteX20" fmla="*/ 2369858 w 3895762"/>
              <a:gd name="connsiteY20" fmla="*/ 662940 h 5329544"/>
              <a:gd name="connsiteX21" fmla="*/ 692506 w 3895762"/>
              <a:gd name="connsiteY21" fmla="*/ 1588770 h 5329544"/>
              <a:gd name="connsiteX22" fmla="*/ 3895762 w 3895762"/>
              <a:gd name="connsiteY22" fmla="*/ 3892392 h 5329544"/>
              <a:gd name="connsiteX0" fmla="*/ 3810038 w 3895762"/>
              <a:gd name="connsiteY0" fmla="*/ 3954780 h 5329544"/>
              <a:gd name="connsiteX1" fmla="*/ 723938 w 3895762"/>
              <a:gd name="connsiteY1" fmla="*/ 1722120 h 5329544"/>
              <a:gd name="connsiteX2" fmla="*/ 2017126 w 3895762"/>
              <a:gd name="connsiteY2" fmla="*/ 5318551 h 5329544"/>
              <a:gd name="connsiteX3" fmla="*/ 255327 w 3895762"/>
              <a:gd name="connsiteY3" fmla="*/ 2627007 h 5329544"/>
              <a:gd name="connsiteX4" fmla="*/ 0 w 3895762"/>
              <a:gd name="connsiteY4" fmla="*/ 2455558 h 5329544"/>
              <a:gd name="connsiteX5" fmla="*/ 281978 w 3895762"/>
              <a:gd name="connsiteY5" fmla="*/ 2004060 h 5329544"/>
              <a:gd name="connsiteX6" fmla="*/ 68618 w 3895762"/>
              <a:gd name="connsiteY6" fmla="*/ 1874520 h 5329544"/>
              <a:gd name="connsiteX7" fmla="*/ 449618 w 3895762"/>
              <a:gd name="connsiteY7" fmla="*/ 1402080 h 5329544"/>
              <a:gd name="connsiteX8" fmla="*/ 586778 w 3895762"/>
              <a:gd name="connsiteY8" fmla="*/ 1447800 h 5329544"/>
              <a:gd name="connsiteX9" fmla="*/ 533438 w 3895762"/>
              <a:gd name="connsiteY9" fmla="*/ 617220 h 5329544"/>
              <a:gd name="connsiteX10" fmla="*/ 388658 w 3895762"/>
              <a:gd name="connsiteY10" fmla="*/ 0 h 5329544"/>
              <a:gd name="connsiteX11" fmla="*/ 624878 w 3895762"/>
              <a:gd name="connsiteY11" fmla="*/ 30480 h 5329544"/>
              <a:gd name="connsiteX12" fmla="*/ 701078 w 3895762"/>
              <a:gd name="connsiteY12" fmla="*/ 1417320 h 5329544"/>
              <a:gd name="connsiteX13" fmla="*/ 1539278 w 3895762"/>
              <a:gd name="connsiteY13" fmla="*/ 975360 h 5329544"/>
              <a:gd name="connsiteX14" fmla="*/ 2507018 w 3895762"/>
              <a:gd name="connsiteY14" fmla="*/ 495300 h 5329544"/>
              <a:gd name="connsiteX15" fmla="*/ 2346998 w 3895762"/>
              <a:gd name="connsiteY15" fmla="*/ 7620 h 5329544"/>
              <a:gd name="connsiteX16" fmla="*/ 3002318 w 3895762"/>
              <a:gd name="connsiteY16" fmla="*/ 15240 h 5329544"/>
              <a:gd name="connsiteX17" fmla="*/ 2545118 w 3895762"/>
              <a:gd name="connsiteY17" fmla="*/ 220980 h 5329544"/>
              <a:gd name="connsiteX18" fmla="*/ 2674658 w 3895762"/>
              <a:gd name="connsiteY18" fmla="*/ 586740 h 5329544"/>
              <a:gd name="connsiteX19" fmla="*/ 2476538 w 3895762"/>
              <a:gd name="connsiteY19" fmla="*/ 762000 h 5329544"/>
              <a:gd name="connsiteX20" fmla="*/ 2369858 w 3895762"/>
              <a:gd name="connsiteY20" fmla="*/ 662940 h 5329544"/>
              <a:gd name="connsiteX21" fmla="*/ 692506 w 3895762"/>
              <a:gd name="connsiteY21" fmla="*/ 1588770 h 5329544"/>
              <a:gd name="connsiteX22" fmla="*/ 3895762 w 3895762"/>
              <a:gd name="connsiteY22" fmla="*/ 3892392 h 5329544"/>
              <a:gd name="connsiteX0" fmla="*/ 3810038 w 3895762"/>
              <a:gd name="connsiteY0" fmla="*/ 3954780 h 5805183"/>
              <a:gd name="connsiteX1" fmla="*/ 723938 w 3895762"/>
              <a:gd name="connsiteY1" fmla="*/ 1722120 h 5805183"/>
              <a:gd name="connsiteX2" fmla="*/ 2464949 w 3895762"/>
              <a:gd name="connsiteY2" fmla="*/ 5556695 h 5805183"/>
              <a:gd name="connsiteX3" fmla="*/ 2017126 w 3895762"/>
              <a:gd name="connsiteY3" fmla="*/ 5318551 h 5805183"/>
              <a:gd name="connsiteX4" fmla="*/ 255327 w 3895762"/>
              <a:gd name="connsiteY4" fmla="*/ 2627007 h 5805183"/>
              <a:gd name="connsiteX5" fmla="*/ 0 w 3895762"/>
              <a:gd name="connsiteY5" fmla="*/ 2455558 h 5805183"/>
              <a:gd name="connsiteX6" fmla="*/ 281978 w 3895762"/>
              <a:gd name="connsiteY6" fmla="*/ 2004060 h 5805183"/>
              <a:gd name="connsiteX7" fmla="*/ 68618 w 3895762"/>
              <a:gd name="connsiteY7" fmla="*/ 1874520 h 5805183"/>
              <a:gd name="connsiteX8" fmla="*/ 449618 w 3895762"/>
              <a:gd name="connsiteY8" fmla="*/ 1402080 h 5805183"/>
              <a:gd name="connsiteX9" fmla="*/ 586778 w 3895762"/>
              <a:gd name="connsiteY9" fmla="*/ 1447800 h 5805183"/>
              <a:gd name="connsiteX10" fmla="*/ 533438 w 3895762"/>
              <a:gd name="connsiteY10" fmla="*/ 617220 h 5805183"/>
              <a:gd name="connsiteX11" fmla="*/ 388658 w 3895762"/>
              <a:gd name="connsiteY11" fmla="*/ 0 h 5805183"/>
              <a:gd name="connsiteX12" fmla="*/ 624878 w 3895762"/>
              <a:gd name="connsiteY12" fmla="*/ 30480 h 5805183"/>
              <a:gd name="connsiteX13" fmla="*/ 701078 w 3895762"/>
              <a:gd name="connsiteY13" fmla="*/ 1417320 h 5805183"/>
              <a:gd name="connsiteX14" fmla="*/ 1539278 w 3895762"/>
              <a:gd name="connsiteY14" fmla="*/ 975360 h 5805183"/>
              <a:gd name="connsiteX15" fmla="*/ 2507018 w 3895762"/>
              <a:gd name="connsiteY15" fmla="*/ 495300 h 5805183"/>
              <a:gd name="connsiteX16" fmla="*/ 2346998 w 3895762"/>
              <a:gd name="connsiteY16" fmla="*/ 7620 h 5805183"/>
              <a:gd name="connsiteX17" fmla="*/ 3002318 w 3895762"/>
              <a:gd name="connsiteY17" fmla="*/ 15240 h 5805183"/>
              <a:gd name="connsiteX18" fmla="*/ 2545118 w 3895762"/>
              <a:gd name="connsiteY18" fmla="*/ 220980 h 5805183"/>
              <a:gd name="connsiteX19" fmla="*/ 2674658 w 3895762"/>
              <a:gd name="connsiteY19" fmla="*/ 586740 h 5805183"/>
              <a:gd name="connsiteX20" fmla="*/ 2476538 w 3895762"/>
              <a:gd name="connsiteY20" fmla="*/ 762000 h 5805183"/>
              <a:gd name="connsiteX21" fmla="*/ 2369858 w 3895762"/>
              <a:gd name="connsiteY21" fmla="*/ 662940 h 5805183"/>
              <a:gd name="connsiteX22" fmla="*/ 692506 w 3895762"/>
              <a:gd name="connsiteY22" fmla="*/ 1588770 h 5805183"/>
              <a:gd name="connsiteX23" fmla="*/ 3895762 w 3895762"/>
              <a:gd name="connsiteY23" fmla="*/ 3892392 h 5805183"/>
              <a:gd name="connsiteX0" fmla="*/ 3810038 w 3895762"/>
              <a:gd name="connsiteY0" fmla="*/ 3954780 h 5739722"/>
              <a:gd name="connsiteX1" fmla="*/ 723938 w 3895762"/>
              <a:gd name="connsiteY1" fmla="*/ 1722120 h 5739722"/>
              <a:gd name="connsiteX2" fmla="*/ 359226 w 3895762"/>
              <a:gd name="connsiteY2" fmla="*/ 2546553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810038 w 3895762"/>
              <a:gd name="connsiteY0" fmla="*/ 3954780 h 5739722"/>
              <a:gd name="connsiteX1" fmla="*/ 723938 w 3895762"/>
              <a:gd name="connsiteY1" fmla="*/ 1722120 h 5739722"/>
              <a:gd name="connsiteX2" fmla="*/ 359226 w 3895762"/>
              <a:gd name="connsiteY2" fmla="*/ 2546553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810038 w 3895762"/>
              <a:gd name="connsiteY0" fmla="*/ 3954780 h 5739722"/>
              <a:gd name="connsiteX1" fmla="*/ 723938 w 3895762"/>
              <a:gd name="connsiteY1" fmla="*/ 1722120 h 5739722"/>
              <a:gd name="connsiteX2" fmla="*/ 308409 w 3895762"/>
              <a:gd name="connsiteY2" fmla="*/ 2473522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810038 w 3895762"/>
              <a:gd name="connsiteY0" fmla="*/ 3954780 h 5739722"/>
              <a:gd name="connsiteX1" fmla="*/ 784283 w 3895762"/>
              <a:gd name="connsiteY1" fmla="*/ 1757048 h 5739722"/>
              <a:gd name="connsiteX2" fmla="*/ 308409 w 3895762"/>
              <a:gd name="connsiteY2" fmla="*/ 2473522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810038 w 3895762"/>
              <a:gd name="connsiteY0" fmla="*/ 3954780 h 5739722"/>
              <a:gd name="connsiteX1" fmla="*/ 784283 w 3895762"/>
              <a:gd name="connsiteY1" fmla="*/ 1757048 h 5739722"/>
              <a:gd name="connsiteX2" fmla="*/ 308409 w 3895762"/>
              <a:gd name="connsiteY2" fmla="*/ 2473522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810038 w 3895762"/>
              <a:gd name="connsiteY0" fmla="*/ 3954780 h 5739722"/>
              <a:gd name="connsiteX1" fmla="*/ 784283 w 3895762"/>
              <a:gd name="connsiteY1" fmla="*/ 1757048 h 5739722"/>
              <a:gd name="connsiteX2" fmla="*/ 308409 w 3895762"/>
              <a:gd name="connsiteY2" fmla="*/ 2473522 h 5739722"/>
              <a:gd name="connsiteX3" fmla="*/ 2464949 w 3895762"/>
              <a:gd name="connsiteY3" fmla="*/ 5556695 h 5739722"/>
              <a:gd name="connsiteX4" fmla="*/ 2017126 w 3895762"/>
              <a:gd name="connsiteY4" fmla="*/ 5318551 h 5739722"/>
              <a:gd name="connsiteX5" fmla="*/ 255327 w 3895762"/>
              <a:gd name="connsiteY5" fmla="*/ 2627007 h 5739722"/>
              <a:gd name="connsiteX6" fmla="*/ 0 w 3895762"/>
              <a:gd name="connsiteY6" fmla="*/ 2455558 h 5739722"/>
              <a:gd name="connsiteX7" fmla="*/ 281978 w 3895762"/>
              <a:gd name="connsiteY7" fmla="*/ 2004060 h 5739722"/>
              <a:gd name="connsiteX8" fmla="*/ 68618 w 3895762"/>
              <a:gd name="connsiteY8" fmla="*/ 1874520 h 5739722"/>
              <a:gd name="connsiteX9" fmla="*/ 449618 w 3895762"/>
              <a:gd name="connsiteY9" fmla="*/ 1402080 h 5739722"/>
              <a:gd name="connsiteX10" fmla="*/ 586778 w 3895762"/>
              <a:gd name="connsiteY10" fmla="*/ 1447800 h 5739722"/>
              <a:gd name="connsiteX11" fmla="*/ 533438 w 3895762"/>
              <a:gd name="connsiteY11" fmla="*/ 617220 h 5739722"/>
              <a:gd name="connsiteX12" fmla="*/ 388658 w 3895762"/>
              <a:gd name="connsiteY12" fmla="*/ 0 h 5739722"/>
              <a:gd name="connsiteX13" fmla="*/ 624878 w 3895762"/>
              <a:gd name="connsiteY13" fmla="*/ 30480 h 5739722"/>
              <a:gd name="connsiteX14" fmla="*/ 701078 w 3895762"/>
              <a:gd name="connsiteY14" fmla="*/ 1417320 h 5739722"/>
              <a:gd name="connsiteX15" fmla="*/ 1539278 w 3895762"/>
              <a:gd name="connsiteY15" fmla="*/ 975360 h 5739722"/>
              <a:gd name="connsiteX16" fmla="*/ 2507018 w 3895762"/>
              <a:gd name="connsiteY16" fmla="*/ 495300 h 5739722"/>
              <a:gd name="connsiteX17" fmla="*/ 2346998 w 3895762"/>
              <a:gd name="connsiteY17" fmla="*/ 7620 h 5739722"/>
              <a:gd name="connsiteX18" fmla="*/ 3002318 w 3895762"/>
              <a:gd name="connsiteY18" fmla="*/ 15240 h 5739722"/>
              <a:gd name="connsiteX19" fmla="*/ 2545118 w 3895762"/>
              <a:gd name="connsiteY19" fmla="*/ 220980 h 5739722"/>
              <a:gd name="connsiteX20" fmla="*/ 2674658 w 3895762"/>
              <a:gd name="connsiteY20" fmla="*/ 586740 h 5739722"/>
              <a:gd name="connsiteX21" fmla="*/ 2476538 w 3895762"/>
              <a:gd name="connsiteY21" fmla="*/ 762000 h 5739722"/>
              <a:gd name="connsiteX22" fmla="*/ 2369858 w 3895762"/>
              <a:gd name="connsiteY22" fmla="*/ 662940 h 5739722"/>
              <a:gd name="connsiteX23" fmla="*/ 692506 w 3895762"/>
              <a:gd name="connsiteY23" fmla="*/ 1588770 h 5739722"/>
              <a:gd name="connsiteX24" fmla="*/ 3895762 w 3895762"/>
              <a:gd name="connsiteY24" fmla="*/ 3892392 h 5739722"/>
              <a:gd name="connsiteX0" fmla="*/ 3781454 w 3867178"/>
              <a:gd name="connsiteY0" fmla="*/ 3954780 h 5739722"/>
              <a:gd name="connsiteX1" fmla="*/ 755699 w 3867178"/>
              <a:gd name="connsiteY1" fmla="*/ 1757048 h 5739722"/>
              <a:gd name="connsiteX2" fmla="*/ 279825 w 3867178"/>
              <a:gd name="connsiteY2" fmla="*/ 2473522 h 5739722"/>
              <a:gd name="connsiteX3" fmla="*/ 2436365 w 3867178"/>
              <a:gd name="connsiteY3" fmla="*/ 5556695 h 5739722"/>
              <a:gd name="connsiteX4" fmla="*/ 1988542 w 3867178"/>
              <a:gd name="connsiteY4" fmla="*/ 5318551 h 5739722"/>
              <a:gd name="connsiteX5" fmla="*/ 226743 w 3867178"/>
              <a:gd name="connsiteY5" fmla="*/ 2627007 h 5739722"/>
              <a:gd name="connsiteX6" fmla="*/ 0 w 3867178"/>
              <a:gd name="connsiteY6" fmla="*/ 2392053 h 5739722"/>
              <a:gd name="connsiteX7" fmla="*/ 253394 w 3867178"/>
              <a:gd name="connsiteY7" fmla="*/ 2004060 h 5739722"/>
              <a:gd name="connsiteX8" fmla="*/ 40034 w 3867178"/>
              <a:gd name="connsiteY8" fmla="*/ 1874520 h 5739722"/>
              <a:gd name="connsiteX9" fmla="*/ 421034 w 3867178"/>
              <a:gd name="connsiteY9" fmla="*/ 1402080 h 5739722"/>
              <a:gd name="connsiteX10" fmla="*/ 558194 w 3867178"/>
              <a:gd name="connsiteY10" fmla="*/ 1447800 h 5739722"/>
              <a:gd name="connsiteX11" fmla="*/ 504854 w 3867178"/>
              <a:gd name="connsiteY11" fmla="*/ 617220 h 5739722"/>
              <a:gd name="connsiteX12" fmla="*/ 360074 w 3867178"/>
              <a:gd name="connsiteY12" fmla="*/ 0 h 5739722"/>
              <a:gd name="connsiteX13" fmla="*/ 596294 w 3867178"/>
              <a:gd name="connsiteY13" fmla="*/ 30480 h 5739722"/>
              <a:gd name="connsiteX14" fmla="*/ 672494 w 3867178"/>
              <a:gd name="connsiteY14" fmla="*/ 1417320 h 5739722"/>
              <a:gd name="connsiteX15" fmla="*/ 1510694 w 3867178"/>
              <a:gd name="connsiteY15" fmla="*/ 975360 h 5739722"/>
              <a:gd name="connsiteX16" fmla="*/ 2478434 w 3867178"/>
              <a:gd name="connsiteY16" fmla="*/ 495300 h 5739722"/>
              <a:gd name="connsiteX17" fmla="*/ 2318414 w 3867178"/>
              <a:gd name="connsiteY17" fmla="*/ 7620 h 5739722"/>
              <a:gd name="connsiteX18" fmla="*/ 2973734 w 3867178"/>
              <a:gd name="connsiteY18" fmla="*/ 15240 h 5739722"/>
              <a:gd name="connsiteX19" fmla="*/ 2516534 w 3867178"/>
              <a:gd name="connsiteY19" fmla="*/ 220980 h 5739722"/>
              <a:gd name="connsiteX20" fmla="*/ 2646074 w 3867178"/>
              <a:gd name="connsiteY20" fmla="*/ 586740 h 5739722"/>
              <a:gd name="connsiteX21" fmla="*/ 2447954 w 3867178"/>
              <a:gd name="connsiteY21" fmla="*/ 762000 h 5739722"/>
              <a:gd name="connsiteX22" fmla="*/ 2341274 w 3867178"/>
              <a:gd name="connsiteY22" fmla="*/ 662940 h 5739722"/>
              <a:gd name="connsiteX23" fmla="*/ 663922 w 3867178"/>
              <a:gd name="connsiteY23" fmla="*/ 1588770 h 5739722"/>
              <a:gd name="connsiteX24" fmla="*/ 3867178 w 3867178"/>
              <a:gd name="connsiteY24" fmla="*/ 3892392 h 5739722"/>
              <a:gd name="connsiteX0" fmla="*/ 3787949 w 3873673"/>
              <a:gd name="connsiteY0" fmla="*/ 3954780 h 5739722"/>
              <a:gd name="connsiteX1" fmla="*/ 762194 w 3873673"/>
              <a:gd name="connsiteY1" fmla="*/ 1757048 h 5739722"/>
              <a:gd name="connsiteX2" fmla="*/ 286320 w 3873673"/>
              <a:gd name="connsiteY2" fmla="*/ 2473522 h 5739722"/>
              <a:gd name="connsiteX3" fmla="*/ 2442860 w 3873673"/>
              <a:gd name="connsiteY3" fmla="*/ 5556695 h 5739722"/>
              <a:gd name="connsiteX4" fmla="*/ 1995037 w 3873673"/>
              <a:gd name="connsiteY4" fmla="*/ 5318551 h 5739722"/>
              <a:gd name="connsiteX5" fmla="*/ 233238 w 3873673"/>
              <a:gd name="connsiteY5" fmla="*/ 2627007 h 5739722"/>
              <a:gd name="connsiteX6" fmla="*/ 6495 w 3873673"/>
              <a:gd name="connsiteY6" fmla="*/ 2392053 h 5739722"/>
              <a:gd name="connsiteX7" fmla="*/ 259889 w 3873673"/>
              <a:gd name="connsiteY7" fmla="*/ 2004060 h 5739722"/>
              <a:gd name="connsiteX8" fmla="*/ 46529 w 3873673"/>
              <a:gd name="connsiteY8" fmla="*/ 1874520 h 5739722"/>
              <a:gd name="connsiteX9" fmla="*/ 427529 w 3873673"/>
              <a:gd name="connsiteY9" fmla="*/ 1402080 h 5739722"/>
              <a:gd name="connsiteX10" fmla="*/ 564689 w 3873673"/>
              <a:gd name="connsiteY10" fmla="*/ 1447800 h 5739722"/>
              <a:gd name="connsiteX11" fmla="*/ 511349 w 3873673"/>
              <a:gd name="connsiteY11" fmla="*/ 617220 h 5739722"/>
              <a:gd name="connsiteX12" fmla="*/ 366569 w 3873673"/>
              <a:gd name="connsiteY12" fmla="*/ 0 h 5739722"/>
              <a:gd name="connsiteX13" fmla="*/ 602789 w 3873673"/>
              <a:gd name="connsiteY13" fmla="*/ 30480 h 5739722"/>
              <a:gd name="connsiteX14" fmla="*/ 678989 w 3873673"/>
              <a:gd name="connsiteY14" fmla="*/ 1417320 h 5739722"/>
              <a:gd name="connsiteX15" fmla="*/ 1517189 w 3873673"/>
              <a:gd name="connsiteY15" fmla="*/ 975360 h 5739722"/>
              <a:gd name="connsiteX16" fmla="*/ 2484929 w 3873673"/>
              <a:gd name="connsiteY16" fmla="*/ 495300 h 5739722"/>
              <a:gd name="connsiteX17" fmla="*/ 2324909 w 3873673"/>
              <a:gd name="connsiteY17" fmla="*/ 7620 h 5739722"/>
              <a:gd name="connsiteX18" fmla="*/ 2980229 w 3873673"/>
              <a:gd name="connsiteY18" fmla="*/ 15240 h 5739722"/>
              <a:gd name="connsiteX19" fmla="*/ 2523029 w 3873673"/>
              <a:gd name="connsiteY19" fmla="*/ 220980 h 5739722"/>
              <a:gd name="connsiteX20" fmla="*/ 2652569 w 3873673"/>
              <a:gd name="connsiteY20" fmla="*/ 586740 h 5739722"/>
              <a:gd name="connsiteX21" fmla="*/ 2454449 w 3873673"/>
              <a:gd name="connsiteY21" fmla="*/ 762000 h 5739722"/>
              <a:gd name="connsiteX22" fmla="*/ 2347769 w 3873673"/>
              <a:gd name="connsiteY22" fmla="*/ 662940 h 5739722"/>
              <a:gd name="connsiteX23" fmla="*/ 670417 w 3873673"/>
              <a:gd name="connsiteY23" fmla="*/ 1588770 h 5739722"/>
              <a:gd name="connsiteX24" fmla="*/ 3873673 w 3873673"/>
              <a:gd name="connsiteY24" fmla="*/ 3892392 h 5739722"/>
              <a:gd name="connsiteX0" fmla="*/ 3787949 w 3873673"/>
              <a:gd name="connsiteY0" fmla="*/ 3954780 h 5753961"/>
              <a:gd name="connsiteX1" fmla="*/ 762194 w 3873673"/>
              <a:gd name="connsiteY1" fmla="*/ 1757048 h 5753961"/>
              <a:gd name="connsiteX2" fmla="*/ 286320 w 3873673"/>
              <a:gd name="connsiteY2" fmla="*/ 2473522 h 5753961"/>
              <a:gd name="connsiteX3" fmla="*/ 2442860 w 3873673"/>
              <a:gd name="connsiteY3" fmla="*/ 5556695 h 5753961"/>
              <a:gd name="connsiteX4" fmla="*/ 2055382 w 3873673"/>
              <a:gd name="connsiteY4" fmla="*/ 5382056 h 5753961"/>
              <a:gd name="connsiteX5" fmla="*/ 233238 w 3873673"/>
              <a:gd name="connsiteY5" fmla="*/ 2627007 h 5753961"/>
              <a:gd name="connsiteX6" fmla="*/ 6495 w 3873673"/>
              <a:gd name="connsiteY6" fmla="*/ 2392053 h 5753961"/>
              <a:gd name="connsiteX7" fmla="*/ 259889 w 3873673"/>
              <a:gd name="connsiteY7" fmla="*/ 2004060 h 5753961"/>
              <a:gd name="connsiteX8" fmla="*/ 46529 w 3873673"/>
              <a:gd name="connsiteY8" fmla="*/ 1874520 h 5753961"/>
              <a:gd name="connsiteX9" fmla="*/ 427529 w 3873673"/>
              <a:gd name="connsiteY9" fmla="*/ 1402080 h 5753961"/>
              <a:gd name="connsiteX10" fmla="*/ 564689 w 3873673"/>
              <a:gd name="connsiteY10" fmla="*/ 1447800 h 5753961"/>
              <a:gd name="connsiteX11" fmla="*/ 511349 w 3873673"/>
              <a:gd name="connsiteY11" fmla="*/ 617220 h 5753961"/>
              <a:gd name="connsiteX12" fmla="*/ 366569 w 3873673"/>
              <a:gd name="connsiteY12" fmla="*/ 0 h 5753961"/>
              <a:gd name="connsiteX13" fmla="*/ 602789 w 3873673"/>
              <a:gd name="connsiteY13" fmla="*/ 30480 h 5753961"/>
              <a:gd name="connsiteX14" fmla="*/ 678989 w 3873673"/>
              <a:gd name="connsiteY14" fmla="*/ 1417320 h 5753961"/>
              <a:gd name="connsiteX15" fmla="*/ 1517189 w 3873673"/>
              <a:gd name="connsiteY15" fmla="*/ 975360 h 5753961"/>
              <a:gd name="connsiteX16" fmla="*/ 2484929 w 3873673"/>
              <a:gd name="connsiteY16" fmla="*/ 495300 h 5753961"/>
              <a:gd name="connsiteX17" fmla="*/ 2324909 w 3873673"/>
              <a:gd name="connsiteY17" fmla="*/ 7620 h 5753961"/>
              <a:gd name="connsiteX18" fmla="*/ 2980229 w 3873673"/>
              <a:gd name="connsiteY18" fmla="*/ 15240 h 5753961"/>
              <a:gd name="connsiteX19" fmla="*/ 2523029 w 3873673"/>
              <a:gd name="connsiteY19" fmla="*/ 220980 h 5753961"/>
              <a:gd name="connsiteX20" fmla="*/ 2652569 w 3873673"/>
              <a:gd name="connsiteY20" fmla="*/ 586740 h 5753961"/>
              <a:gd name="connsiteX21" fmla="*/ 2454449 w 3873673"/>
              <a:gd name="connsiteY21" fmla="*/ 762000 h 5753961"/>
              <a:gd name="connsiteX22" fmla="*/ 2347769 w 3873673"/>
              <a:gd name="connsiteY22" fmla="*/ 662940 h 5753961"/>
              <a:gd name="connsiteX23" fmla="*/ 670417 w 3873673"/>
              <a:gd name="connsiteY23" fmla="*/ 1588770 h 5753961"/>
              <a:gd name="connsiteX24" fmla="*/ 3873673 w 3873673"/>
              <a:gd name="connsiteY24" fmla="*/ 3892392 h 5753961"/>
              <a:gd name="connsiteX0" fmla="*/ 3787949 w 3873673"/>
              <a:gd name="connsiteY0" fmla="*/ 3954780 h 5720185"/>
              <a:gd name="connsiteX1" fmla="*/ 762194 w 3873673"/>
              <a:gd name="connsiteY1" fmla="*/ 1757048 h 5720185"/>
              <a:gd name="connsiteX2" fmla="*/ 286320 w 3873673"/>
              <a:gd name="connsiteY2" fmla="*/ 2473522 h 5720185"/>
              <a:gd name="connsiteX3" fmla="*/ 2442860 w 3873673"/>
              <a:gd name="connsiteY3" fmla="*/ 5556695 h 5720185"/>
              <a:gd name="connsiteX4" fmla="*/ 2055382 w 3873673"/>
              <a:gd name="connsiteY4" fmla="*/ 5382056 h 5720185"/>
              <a:gd name="connsiteX5" fmla="*/ 233238 w 3873673"/>
              <a:gd name="connsiteY5" fmla="*/ 2627007 h 5720185"/>
              <a:gd name="connsiteX6" fmla="*/ 6495 w 3873673"/>
              <a:gd name="connsiteY6" fmla="*/ 2392053 h 5720185"/>
              <a:gd name="connsiteX7" fmla="*/ 259889 w 3873673"/>
              <a:gd name="connsiteY7" fmla="*/ 2004060 h 5720185"/>
              <a:gd name="connsiteX8" fmla="*/ 46529 w 3873673"/>
              <a:gd name="connsiteY8" fmla="*/ 1874520 h 5720185"/>
              <a:gd name="connsiteX9" fmla="*/ 427529 w 3873673"/>
              <a:gd name="connsiteY9" fmla="*/ 1402080 h 5720185"/>
              <a:gd name="connsiteX10" fmla="*/ 564689 w 3873673"/>
              <a:gd name="connsiteY10" fmla="*/ 1447800 h 5720185"/>
              <a:gd name="connsiteX11" fmla="*/ 511349 w 3873673"/>
              <a:gd name="connsiteY11" fmla="*/ 617220 h 5720185"/>
              <a:gd name="connsiteX12" fmla="*/ 366569 w 3873673"/>
              <a:gd name="connsiteY12" fmla="*/ 0 h 5720185"/>
              <a:gd name="connsiteX13" fmla="*/ 602789 w 3873673"/>
              <a:gd name="connsiteY13" fmla="*/ 30480 h 5720185"/>
              <a:gd name="connsiteX14" fmla="*/ 678989 w 3873673"/>
              <a:gd name="connsiteY14" fmla="*/ 1417320 h 5720185"/>
              <a:gd name="connsiteX15" fmla="*/ 1517189 w 3873673"/>
              <a:gd name="connsiteY15" fmla="*/ 975360 h 5720185"/>
              <a:gd name="connsiteX16" fmla="*/ 2484929 w 3873673"/>
              <a:gd name="connsiteY16" fmla="*/ 495300 h 5720185"/>
              <a:gd name="connsiteX17" fmla="*/ 2324909 w 3873673"/>
              <a:gd name="connsiteY17" fmla="*/ 7620 h 5720185"/>
              <a:gd name="connsiteX18" fmla="*/ 2980229 w 3873673"/>
              <a:gd name="connsiteY18" fmla="*/ 15240 h 5720185"/>
              <a:gd name="connsiteX19" fmla="*/ 2523029 w 3873673"/>
              <a:gd name="connsiteY19" fmla="*/ 220980 h 5720185"/>
              <a:gd name="connsiteX20" fmla="*/ 2652569 w 3873673"/>
              <a:gd name="connsiteY20" fmla="*/ 586740 h 5720185"/>
              <a:gd name="connsiteX21" fmla="*/ 2454449 w 3873673"/>
              <a:gd name="connsiteY21" fmla="*/ 762000 h 5720185"/>
              <a:gd name="connsiteX22" fmla="*/ 2347769 w 3873673"/>
              <a:gd name="connsiteY22" fmla="*/ 662940 h 5720185"/>
              <a:gd name="connsiteX23" fmla="*/ 670417 w 3873673"/>
              <a:gd name="connsiteY23" fmla="*/ 1588770 h 5720185"/>
              <a:gd name="connsiteX24" fmla="*/ 3873673 w 3873673"/>
              <a:gd name="connsiteY24" fmla="*/ 3892392 h 5720185"/>
              <a:gd name="connsiteX0" fmla="*/ 3787949 w 3873673"/>
              <a:gd name="connsiteY0" fmla="*/ 3954780 h 5582645"/>
              <a:gd name="connsiteX1" fmla="*/ 762194 w 3873673"/>
              <a:gd name="connsiteY1" fmla="*/ 1757048 h 5582645"/>
              <a:gd name="connsiteX2" fmla="*/ 286320 w 3873673"/>
              <a:gd name="connsiteY2" fmla="*/ 2473522 h 5582645"/>
              <a:gd name="connsiteX3" fmla="*/ 2347579 w 3873673"/>
              <a:gd name="connsiteY3" fmla="*/ 5382056 h 5582645"/>
              <a:gd name="connsiteX4" fmla="*/ 2055382 w 3873673"/>
              <a:gd name="connsiteY4" fmla="*/ 5382056 h 5582645"/>
              <a:gd name="connsiteX5" fmla="*/ 233238 w 3873673"/>
              <a:gd name="connsiteY5" fmla="*/ 2627007 h 5582645"/>
              <a:gd name="connsiteX6" fmla="*/ 6495 w 3873673"/>
              <a:gd name="connsiteY6" fmla="*/ 2392053 h 5582645"/>
              <a:gd name="connsiteX7" fmla="*/ 259889 w 3873673"/>
              <a:gd name="connsiteY7" fmla="*/ 2004060 h 5582645"/>
              <a:gd name="connsiteX8" fmla="*/ 46529 w 3873673"/>
              <a:gd name="connsiteY8" fmla="*/ 1874520 h 5582645"/>
              <a:gd name="connsiteX9" fmla="*/ 427529 w 3873673"/>
              <a:gd name="connsiteY9" fmla="*/ 1402080 h 5582645"/>
              <a:gd name="connsiteX10" fmla="*/ 564689 w 3873673"/>
              <a:gd name="connsiteY10" fmla="*/ 1447800 h 5582645"/>
              <a:gd name="connsiteX11" fmla="*/ 511349 w 3873673"/>
              <a:gd name="connsiteY11" fmla="*/ 617220 h 5582645"/>
              <a:gd name="connsiteX12" fmla="*/ 366569 w 3873673"/>
              <a:gd name="connsiteY12" fmla="*/ 0 h 5582645"/>
              <a:gd name="connsiteX13" fmla="*/ 602789 w 3873673"/>
              <a:gd name="connsiteY13" fmla="*/ 30480 h 5582645"/>
              <a:gd name="connsiteX14" fmla="*/ 678989 w 3873673"/>
              <a:gd name="connsiteY14" fmla="*/ 1417320 h 5582645"/>
              <a:gd name="connsiteX15" fmla="*/ 1517189 w 3873673"/>
              <a:gd name="connsiteY15" fmla="*/ 975360 h 5582645"/>
              <a:gd name="connsiteX16" fmla="*/ 2484929 w 3873673"/>
              <a:gd name="connsiteY16" fmla="*/ 495300 h 5582645"/>
              <a:gd name="connsiteX17" fmla="*/ 2324909 w 3873673"/>
              <a:gd name="connsiteY17" fmla="*/ 7620 h 5582645"/>
              <a:gd name="connsiteX18" fmla="*/ 2980229 w 3873673"/>
              <a:gd name="connsiteY18" fmla="*/ 15240 h 5582645"/>
              <a:gd name="connsiteX19" fmla="*/ 2523029 w 3873673"/>
              <a:gd name="connsiteY19" fmla="*/ 220980 h 5582645"/>
              <a:gd name="connsiteX20" fmla="*/ 2652569 w 3873673"/>
              <a:gd name="connsiteY20" fmla="*/ 586740 h 5582645"/>
              <a:gd name="connsiteX21" fmla="*/ 2454449 w 3873673"/>
              <a:gd name="connsiteY21" fmla="*/ 762000 h 5582645"/>
              <a:gd name="connsiteX22" fmla="*/ 2347769 w 3873673"/>
              <a:gd name="connsiteY22" fmla="*/ 662940 h 5582645"/>
              <a:gd name="connsiteX23" fmla="*/ 670417 w 3873673"/>
              <a:gd name="connsiteY23" fmla="*/ 1588770 h 5582645"/>
              <a:gd name="connsiteX24" fmla="*/ 3873673 w 3873673"/>
              <a:gd name="connsiteY24" fmla="*/ 3892392 h 5582645"/>
              <a:gd name="connsiteX0" fmla="*/ 3787949 w 3873673"/>
              <a:gd name="connsiteY0" fmla="*/ 3954780 h 5382184"/>
              <a:gd name="connsiteX1" fmla="*/ 762194 w 3873673"/>
              <a:gd name="connsiteY1" fmla="*/ 1757048 h 5382184"/>
              <a:gd name="connsiteX2" fmla="*/ 286320 w 3873673"/>
              <a:gd name="connsiteY2" fmla="*/ 2473522 h 5382184"/>
              <a:gd name="connsiteX3" fmla="*/ 2347579 w 3873673"/>
              <a:gd name="connsiteY3" fmla="*/ 5382056 h 5382184"/>
              <a:gd name="connsiteX4" fmla="*/ 2055382 w 3873673"/>
              <a:gd name="connsiteY4" fmla="*/ 5382056 h 5382184"/>
              <a:gd name="connsiteX5" fmla="*/ 233238 w 3873673"/>
              <a:gd name="connsiteY5" fmla="*/ 2627007 h 5382184"/>
              <a:gd name="connsiteX6" fmla="*/ 6495 w 3873673"/>
              <a:gd name="connsiteY6" fmla="*/ 2392053 h 5382184"/>
              <a:gd name="connsiteX7" fmla="*/ 259889 w 3873673"/>
              <a:gd name="connsiteY7" fmla="*/ 2004060 h 5382184"/>
              <a:gd name="connsiteX8" fmla="*/ 46529 w 3873673"/>
              <a:gd name="connsiteY8" fmla="*/ 1874520 h 5382184"/>
              <a:gd name="connsiteX9" fmla="*/ 427529 w 3873673"/>
              <a:gd name="connsiteY9" fmla="*/ 1402080 h 5382184"/>
              <a:gd name="connsiteX10" fmla="*/ 564689 w 3873673"/>
              <a:gd name="connsiteY10" fmla="*/ 1447800 h 5382184"/>
              <a:gd name="connsiteX11" fmla="*/ 511349 w 3873673"/>
              <a:gd name="connsiteY11" fmla="*/ 617220 h 5382184"/>
              <a:gd name="connsiteX12" fmla="*/ 366569 w 3873673"/>
              <a:gd name="connsiteY12" fmla="*/ 0 h 5382184"/>
              <a:gd name="connsiteX13" fmla="*/ 602789 w 3873673"/>
              <a:gd name="connsiteY13" fmla="*/ 30480 h 5382184"/>
              <a:gd name="connsiteX14" fmla="*/ 678989 w 3873673"/>
              <a:gd name="connsiteY14" fmla="*/ 1417320 h 5382184"/>
              <a:gd name="connsiteX15" fmla="*/ 1517189 w 3873673"/>
              <a:gd name="connsiteY15" fmla="*/ 975360 h 5382184"/>
              <a:gd name="connsiteX16" fmla="*/ 2484929 w 3873673"/>
              <a:gd name="connsiteY16" fmla="*/ 495300 h 5382184"/>
              <a:gd name="connsiteX17" fmla="*/ 2324909 w 3873673"/>
              <a:gd name="connsiteY17" fmla="*/ 7620 h 5382184"/>
              <a:gd name="connsiteX18" fmla="*/ 2980229 w 3873673"/>
              <a:gd name="connsiteY18" fmla="*/ 15240 h 5382184"/>
              <a:gd name="connsiteX19" fmla="*/ 2523029 w 3873673"/>
              <a:gd name="connsiteY19" fmla="*/ 220980 h 5382184"/>
              <a:gd name="connsiteX20" fmla="*/ 2652569 w 3873673"/>
              <a:gd name="connsiteY20" fmla="*/ 586740 h 5382184"/>
              <a:gd name="connsiteX21" fmla="*/ 2454449 w 3873673"/>
              <a:gd name="connsiteY21" fmla="*/ 762000 h 5382184"/>
              <a:gd name="connsiteX22" fmla="*/ 2347769 w 3873673"/>
              <a:gd name="connsiteY22" fmla="*/ 662940 h 5382184"/>
              <a:gd name="connsiteX23" fmla="*/ 670417 w 3873673"/>
              <a:gd name="connsiteY23" fmla="*/ 1588770 h 5382184"/>
              <a:gd name="connsiteX24" fmla="*/ 3873673 w 3873673"/>
              <a:gd name="connsiteY24" fmla="*/ 3892392 h 5382184"/>
              <a:gd name="connsiteX0" fmla="*/ 3787949 w 3873673"/>
              <a:gd name="connsiteY0" fmla="*/ 3954780 h 5382184"/>
              <a:gd name="connsiteX1" fmla="*/ 762194 w 3873673"/>
              <a:gd name="connsiteY1" fmla="*/ 1757048 h 5382184"/>
              <a:gd name="connsiteX2" fmla="*/ 286320 w 3873673"/>
              <a:gd name="connsiteY2" fmla="*/ 2473522 h 5382184"/>
              <a:gd name="connsiteX3" fmla="*/ 2347579 w 3873673"/>
              <a:gd name="connsiteY3" fmla="*/ 5382056 h 5382184"/>
              <a:gd name="connsiteX4" fmla="*/ 2055382 w 3873673"/>
              <a:gd name="connsiteY4" fmla="*/ 5382056 h 5382184"/>
              <a:gd name="connsiteX5" fmla="*/ 233238 w 3873673"/>
              <a:gd name="connsiteY5" fmla="*/ 2627007 h 5382184"/>
              <a:gd name="connsiteX6" fmla="*/ 6495 w 3873673"/>
              <a:gd name="connsiteY6" fmla="*/ 2392053 h 5382184"/>
              <a:gd name="connsiteX7" fmla="*/ 259889 w 3873673"/>
              <a:gd name="connsiteY7" fmla="*/ 2004060 h 5382184"/>
              <a:gd name="connsiteX8" fmla="*/ 46529 w 3873673"/>
              <a:gd name="connsiteY8" fmla="*/ 1874520 h 5382184"/>
              <a:gd name="connsiteX9" fmla="*/ 427529 w 3873673"/>
              <a:gd name="connsiteY9" fmla="*/ 1402080 h 5382184"/>
              <a:gd name="connsiteX10" fmla="*/ 564689 w 3873673"/>
              <a:gd name="connsiteY10" fmla="*/ 1447800 h 5382184"/>
              <a:gd name="connsiteX11" fmla="*/ 511349 w 3873673"/>
              <a:gd name="connsiteY11" fmla="*/ 617220 h 5382184"/>
              <a:gd name="connsiteX12" fmla="*/ 366569 w 3873673"/>
              <a:gd name="connsiteY12" fmla="*/ 0 h 5382184"/>
              <a:gd name="connsiteX13" fmla="*/ 602789 w 3873673"/>
              <a:gd name="connsiteY13" fmla="*/ 30480 h 5382184"/>
              <a:gd name="connsiteX14" fmla="*/ 678989 w 3873673"/>
              <a:gd name="connsiteY14" fmla="*/ 1417320 h 5382184"/>
              <a:gd name="connsiteX15" fmla="*/ 1517189 w 3873673"/>
              <a:gd name="connsiteY15" fmla="*/ 975360 h 5382184"/>
              <a:gd name="connsiteX16" fmla="*/ 2484929 w 3873673"/>
              <a:gd name="connsiteY16" fmla="*/ 495300 h 5382184"/>
              <a:gd name="connsiteX17" fmla="*/ 2324909 w 3873673"/>
              <a:gd name="connsiteY17" fmla="*/ 7620 h 5382184"/>
              <a:gd name="connsiteX18" fmla="*/ 2980229 w 3873673"/>
              <a:gd name="connsiteY18" fmla="*/ 15240 h 5382184"/>
              <a:gd name="connsiteX19" fmla="*/ 2523029 w 3873673"/>
              <a:gd name="connsiteY19" fmla="*/ 220980 h 5382184"/>
              <a:gd name="connsiteX20" fmla="*/ 2652569 w 3873673"/>
              <a:gd name="connsiteY20" fmla="*/ 586740 h 5382184"/>
              <a:gd name="connsiteX21" fmla="*/ 2454449 w 3873673"/>
              <a:gd name="connsiteY21" fmla="*/ 762000 h 5382184"/>
              <a:gd name="connsiteX22" fmla="*/ 2347769 w 3873673"/>
              <a:gd name="connsiteY22" fmla="*/ 662940 h 5382184"/>
              <a:gd name="connsiteX23" fmla="*/ 670417 w 3873673"/>
              <a:gd name="connsiteY23" fmla="*/ 1588770 h 5382184"/>
              <a:gd name="connsiteX24" fmla="*/ 3873673 w 3873673"/>
              <a:gd name="connsiteY24" fmla="*/ 3892392 h 5382184"/>
              <a:gd name="connsiteX0" fmla="*/ 3787949 w 3873673"/>
              <a:gd name="connsiteY0" fmla="*/ 3954780 h 5388406"/>
              <a:gd name="connsiteX1" fmla="*/ 762194 w 3873673"/>
              <a:gd name="connsiteY1" fmla="*/ 1757048 h 5388406"/>
              <a:gd name="connsiteX2" fmla="*/ 286320 w 3873673"/>
              <a:gd name="connsiteY2" fmla="*/ 2473522 h 5388406"/>
              <a:gd name="connsiteX3" fmla="*/ 2195128 w 3873673"/>
              <a:gd name="connsiteY3" fmla="*/ 5388406 h 5388406"/>
              <a:gd name="connsiteX4" fmla="*/ 2055382 w 3873673"/>
              <a:gd name="connsiteY4" fmla="*/ 5382056 h 5388406"/>
              <a:gd name="connsiteX5" fmla="*/ 233238 w 3873673"/>
              <a:gd name="connsiteY5" fmla="*/ 2627007 h 5388406"/>
              <a:gd name="connsiteX6" fmla="*/ 6495 w 3873673"/>
              <a:gd name="connsiteY6" fmla="*/ 2392053 h 5388406"/>
              <a:gd name="connsiteX7" fmla="*/ 259889 w 3873673"/>
              <a:gd name="connsiteY7" fmla="*/ 2004060 h 5388406"/>
              <a:gd name="connsiteX8" fmla="*/ 46529 w 3873673"/>
              <a:gd name="connsiteY8" fmla="*/ 1874520 h 5388406"/>
              <a:gd name="connsiteX9" fmla="*/ 427529 w 3873673"/>
              <a:gd name="connsiteY9" fmla="*/ 1402080 h 5388406"/>
              <a:gd name="connsiteX10" fmla="*/ 564689 w 3873673"/>
              <a:gd name="connsiteY10" fmla="*/ 1447800 h 5388406"/>
              <a:gd name="connsiteX11" fmla="*/ 511349 w 3873673"/>
              <a:gd name="connsiteY11" fmla="*/ 617220 h 5388406"/>
              <a:gd name="connsiteX12" fmla="*/ 366569 w 3873673"/>
              <a:gd name="connsiteY12" fmla="*/ 0 h 5388406"/>
              <a:gd name="connsiteX13" fmla="*/ 602789 w 3873673"/>
              <a:gd name="connsiteY13" fmla="*/ 30480 h 5388406"/>
              <a:gd name="connsiteX14" fmla="*/ 678989 w 3873673"/>
              <a:gd name="connsiteY14" fmla="*/ 1417320 h 5388406"/>
              <a:gd name="connsiteX15" fmla="*/ 1517189 w 3873673"/>
              <a:gd name="connsiteY15" fmla="*/ 975360 h 5388406"/>
              <a:gd name="connsiteX16" fmla="*/ 2484929 w 3873673"/>
              <a:gd name="connsiteY16" fmla="*/ 495300 h 5388406"/>
              <a:gd name="connsiteX17" fmla="*/ 2324909 w 3873673"/>
              <a:gd name="connsiteY17" fmla="*/ 7620 h 5388406"/>
              <a:gd name="connsiteX18" fmla="*/ 2980229 w 3873673"/>
              <a:gd name="connsiteY18" fmla="*/ 15240 h 5388406"/>
              <a:gd name="connsiteX19" fmla="*/ 2523029 w 3873673"/>
              <a:gd name="connsiteY19" fmla="*/ 220980 h 5388406"/>
              <a:gd name="connsiteX20" fmla="*/ 2652569 w 3873673"/>
              <a:gd name="connsiteY20" fmla="*/ 586740 h 5388406"/>
              <a:gd name="connsiteX21" fmla="*/ 2454449 w 3873673"/>
              <a:gd name="connsiteY21" fmla="*/ 762000 h 5388406"/>
              <a:gd name="connsiteX22" fmla="*/ 2347769 w 3873673"/>
              <a:gd name="connsiteY22" fmla="*/ 662940 h 5388406"/>
              <a:gd name="connsiteX23" fmla="*/ 670417 w 3873673"/>
              <a:gd name="connsiteY23" fmla="*/ 1588770 h 5388406"/>
              <a:gd name="connsiteX24" fmla="*/ 3873673 w 3873673"/>
              <a:gd name="connsiteY24" fmla="*/ 3892392 h 5388406"/>
              <a:gd name="connsiteX0" fmla="*/ 3787949 w 3873673"/>
              <a:gd name="connsiteY0" fmla="*/ 3954780 h 5388535"/>
              <a:gd name="connsiteX1" fmla="*/ 762194 w 3873673"/>
              <a:gd name="connsiteY1" fmla="*/ 1757048 h 5388535"/>
              <a:gd name="connsiteX2" fmla="*/ 286320 w 3873673"/>
              <a:gd name="connsiteY2" fmla="*/ 2473522 h 5388535"/>
              <a:gd name="connsiteX3" fmla="*/ 2195128 w 3873673"/>
              <a:gd name="connsiteY3" fmla="*/ 5388406 h 5388535"/>
              <a:gd name="connsiteX4" fmla="*/ 1991861 w 3873673"/>
              <a:gd name="connsiteY4" fmla="*/ 5388407 h 5388535"/>
              <a:gd name="connsiteX5" fmla="*/ 233238 w 3873673"/>
              <a:gd name="connsiteY5" fmla="*/ 2627007 h 5388535"/>
              <a:gd name="connsiteX6" fmla="*/ 6495 w 3873673"/>
              <a:gd name="connsiteY6" fmla="*/ 2392053 h 5388535"/>
              <a:gd name="connsiteX7" fmla="*/ 259889 w 3873673"/>
              <a:gd name="connsiteY7" fmla="*/ 2004060 h 5388535"/>
              <a:gd name="connsiteX8" fmla="*/ 46529 w 3873673"/>
              <a:gd name="connsiteY8" fmla="*/ 1874520 h 5388535"/>
              <a:gd name="connsiteX9" fmla="*/ 427529 w 3873673"/>
              <a:gd name="connsiteY9" fmla="*/ 1402080 h 5388535"/>
              <a:gd name="connsiteX10" fmla="*/ 564689 w 3873673"/>
              <a:gd name="connsiteY10" fmla="*/ 1447800 h 5388535"/>
              <a:gd name="connsiteX11" fmla="*/ 511349 w 3873673"/>
              <a:gd name="connsiteY11" fmla="*/ 617220 h 5388535"/>
              <a:gd name="connsiteX12" fmla="*/ 366569 w 3873673"/>
              <a:gd name="connsiteY12" fmla="*/ 0 h 5388535"/>
              <a:gd name="connsiteX13" fmla="*/ 602789 w 3873673"/>
              <a:gd name="connsiteY13" fmla="*/ 30480 h 5388535"/>
              <a:gd name="connsiteX14" fmla="*/ 678989 w 3873673"/>
              <a:gd name="connsiteY14" fmla="*/ 1417320 h 5388535"/>
              <a:gd name="connsiteX15" fmla="*/ 1517189 w 3873673"/>
              <a:gd name="connsiteY15" fmla="*/ 975360 h 5388535"/>
              <a:gd name="connsiteX16" fmla="*/ 2484929 w 3873673"/>
              <a:gd name="connsiteY16" fmla="*/ 495300 h 5388535"/>
              <a:gd name="connsiteX17" fmla="*/ 2324909 w 3873673"/>
              <a:gd name="connsiteY17" fmla="*/ 7620 h 5388535"/>
              <a:gd name="connsiteX18" fmla="*/ 2980229 w 3873673"/>
              <a:gd name="connsiteY18" fmla="*/ 15240 h 5388535"/>
              <a:gd name="connsiteX19" fmla="*/ 2523029 w 3873673"/>
              <a:gd name="connsiteY19" fmla="*/ 220980 h 5388535"/>
              <a:gd name="connsiteX20" fmla="*/ 2652569 w 3873673"/>
              <a:gd name="connsiteY20" fmla="*/ 586740 h 5388535"/>
              <a:gd name="connsiteX21" fmla="*/ 2454449 w 3873673"/>
              <a:gd name="connsiteY21" fmla="*/ 762000 h 5388535"/>
              <a:gd name="connsiteX22" fmla="*/ 2347769 w 3873673"/>
              <a:gd name="connsiteY22" fmla="*/ 662940 h 5388535"/>
              <a:gd name="connsiteX23" fmla="*/ 670417 w 3873673"/>
              <a:gd name="connsiteY23" fmla="*/ 1588770 h 5388535"/>
              <a:gd name="connsiteX24" fmla="*/ 3873673 w 3873673"/>
              <a:gd name="connsiteY24" fmla="*/ 3892392 h 5388535"/>
              <a:gd name="connsiteX0" fmla="*/ 3781454 w 3867178"/>
              <a:gd name="connsiteY0" fmla="*/ 3954780 h 5388535"/>
              <a:gd name="connsiteX1" fmla="*/ 755699 w 3867178"/>
              <a:gd name="connsiteY1" fmla="*/ 1757048 h 5388535"/>
              <a:gd name="connsiteX2" fmla="*/ 279825 w 3867178"/>
              <a:gd name="connsiteY2" fmla="*/ 2473522 h 5388535"/>
              <a:gd name="connsiteX3" fmla="*/ 2188633 w 3867178"/>
              <a:gd name="connsiteY3" fmla="*/ 5388406 h 5388535"/>
              <a:gd name="connsiteX4" fmla="*/ 1985366 w 3867178"/>
              <a:gd name="connsiteY4" fmla="*/ 5388407 h 5388535"/>
              <a:gd name="connsiteX5" fmla="*/ 290264 w 3867178"/>
              <a:gd name="connsiteY5" fmla="*/ 2804821 h 5388535"/>
              <a:gd name="connsiteX6" fmla="*/ 0 w 3867178"/>
              <a:gd name="connsiteY6" fmla="*/ 2392053 h 5388535"/>
              <a:gd name="connsiteX7" fmla="*/ 253394 w 3867178"/>
              <a:gd name="connsiteY7" fmla="*/ 2004060 h 5388535"/>
              <a:gd name="connsiteX8" fmla="*/ 40034 w 3867178"/>
              <a:gd name="connsiteY8" fmla="*/ 1874520 h 5388535"/>
              <a:gd name="connsiteX9" fmla="*/ 421034 w 3867178"/>
              <a:gd name="connsiteY9" fmla="*/ 1402080 h 5388535"/>
              <a:gd name="connsiteX10" fmla="*/ 558194 w 3867178"/>
              <a:gd name="connsiteY10" fmla="*/ 1447800 h 5388535"/>
              <a:gd name="connsiteX11" fmla="*/ 504854 w 3867178"/>
              <a:gd name="connsiteY11" fmla="*/ 617220 h 5388535"/>
              <a:gd name="connsiteX12" fmla="*/ 360074 w 3867178"/>
              <a:gd name="connsiteY12" fmla="*/ 0 h 5388535"/>
              <a:gd name="connsiteX13" fmla="*/ 596294 w 3867178"/>
              <a:gd name="connsiteY13" fmla="*/ 30480 h 5388535"/>
              <a:gd name="connsiteX14" fmla="*/ 672494 w 3867178"/>
              <a:gd name="connsiteY14" fmla="*/ 1417320 h 5388535"/>
              <a:gd name="connsiteX15" fmla="*/ 1510694 w 3867178"/>
              <a:gd name="connsiteY15" fmla="*/ 975360 h 5388535"/>
              <a:gd name="connsiteX16" fmla="*/ 2478434 w 3867178"/>
              <a:gd name="connsiteY16" fmla="*/ 495300 h 5388535"/>
              <a:gd name="connsiteX17" fmla="*/ 2318414 w 3867178"/>
              <a:gd name="connsiteY17" fmla="*/ 7620 h 5388535"/>
              <a:gd name="connsiteX18" fmla="*/ 2973734 w 3867178"/>
              <a:gd name="connsiteY18" fmla="*/ 15240 h 5388535"/>
              <a:gd name="connsiteX19" fmla="*/ 2516534 w 3867178"/>
              <a:gd name="connsiteY19" fmla="*/ 220980 h 5388535"/>
              <a:gd name="connsiteX20" fmla="*/ 2646074 w 3867178"/>
              <a:gd name="connsiteY20" fmla="*/ 586740 h 5388535"/>
              <a:gd name="connsiteX21" fmla="*/ 2447954 w 3867178"/>
              <a:gd name="connsiteY21" fmla="*/ 762000 h 5388535"/>
              <a:gd name="connsiteX22" fmla="*/ 2341274 w 3867178"/>
              <a:gd name="connsiteY22" fmla="*/ 662940 h 5388535"/>
              <a:gd name="connsiteX23" fmla="*/ 663922 w 3867178"/>
              <a:gd name="connsiteY23" fmla="*/ 1588770 h 5388535"/>
              <a:gd name="connsiteX24" fmla="*/ 3867178 w 3867178"/>
              <a:gd name="connsiteY24" fmla="*/ 3892392 h 5388535"/>
              <a:gd name="connsiteX0" fmla="*/ 3781454 w 3867178"/>
              <a:gd name="connsiteY0" fmla="*/ 3954780 h 5388535"/>
              <a:gd name="connsiteX1" fmla="*/ 755699 w 3867178"/>
              <a:gd name="connsiteY1" fmla="*/ 1757048 h 5388535"/>
              <a:gd name="connsiteX2" fmla="*/ 279825 w 3867178"/>
              <a:gd name="connsiteY2" fmla="*/ 2473522 h 5388535"/>
              <a:gd name="connsiteX3" fmla="*/ 2188633 w 3867178"/>
              <a:gd name="connsiteY3" fmla="*/ 5388406 h 5388535"/>
              <a:gd name="connsiteX4" fmla="*/ 1985366 w 3867178"/>
              <a:gd name="connsiteY4" fmla="*/ 5388407 h 5388535"/>
              <a:gd name="connsiteX5" fmla="*/ 290264 w 3867178"/>
              <a:gd name="connsiteY5" fmla="*/ 2804821 h 5388535"/>
              <a:gd name="connsiteX6" fmla="*/ 0 w 3867178"/>
              <a:gd name="connsiteY6" fmla="*/ 2392053 h 5388535"/>
              <a:gd name="connsiteX7" fmla="*/ 253394 w 3867178"/>
              <a:gd name="connsiteY7" fmla="*/ 2004060 h 5388535"/>
              <a:gd name="connsiteX8" fmla="*/ 40034 w 3867178"/>
              <a:gd name="connsiteY8" fmla="*/ 1874520 h 5388535"/>
              <a:gd name="connsiteX9" fmla="*/ 421034 w 3867178"/>
              <a:gd name="connsiteY9" fmla="*/ 1402080 h 5388535"/>
              <a:gd name="connsiteX10" fmla="*/ 558194 w 3867178"/>
              <a:gd name="connsiteY10" fmla="*/ 1447800 h 5388535"/>
              <a:gd name="connsiteX11" fmla="*/ 504854 w 3867178"/>
              <a:gd name="connsiteY11" fmla="*/ 617220 h 5388535"/>
              <a:gd name="connsiteX12" fmla="*/ 360074 w 3867178"/>
              <a:gd name="connsiteY12" fmla="*/ 0 h 5388535"/>
              <a:gd name="connsiteX13" fmla="*/ 596294 w 3867178"/>
              <a:gd name="connsiteY13" fmla="*/ 30480 h 5388535"/>
              <a:gd name="connsiteX14" fmla="*/ 672494 w 3867178"/>
              <a:gd name="connsiteY14" fmla="*/ 1417320 h 5388535"/>
              <a:gd name="connsiteX15" fmla="*/ 1510694 w 3867178"/>
              <a:gd name="connsiteY15" fmla="*/ 975360 h 5388535"/>
              <a:gd name="connsiteX16" fmla="*/ 2478434 w 3867178"/>
              <a:gd name="connsiteY16" fmla="*/ 495300 h 5388535"/>
              <a:gd name="connsiteX17" fmla="*/ 2318414 w 3867178"/>
              <a:gd name="connsiteY17" fmla="*/ 7620 h 5388535"/>
              <a:gd name="connsiteX18" fmla="*/ 2973734 w 3867178"/>
              <a:gd name="connsiteY18" fmla="*/ 15240 h 5388535"/>
              <a:gd name="connsiteX19" fmla="*/ 2516534 w 3867178"/>
              <a:gd name="connsiteY19" fmla="*/ 220980 h 5388535"/>
              <a:gd name="connsiteX20" fmla="*/ 2646074 w 3867178"/>
              <a:gd name="connsiteY20" fmla="*/ 586740 h 5388535"/>
              <a:gd name="connsiteX21" fmla="*/ 2447954 w 3867178"/>
              <a:gd name="connsiteY21" fmla="*/ 762000 h 5388535"/>
              <a:gd name="connsiteX22" fmla="*/ 2341274 w 3867178"/>
              <a:gd name="connsiteY22" fmla="*/ 662940 h 5388535"/>
              <a:gd name="connsiteX23" fmla="*/ 663922 w 3867178"/>
              <a:gd name="connsiteY23" fmla="*/ 1588770 h 5388535"/>
              <a:gd name="connsiteX24" fmla="*/ 3867178 w 3867178"/>
              <a:gd name="connsiteY24" fmla="*/ 3892392 h 5388535"/>
              <a:gd name="connsiteX0" fmla="*/ 3803566 w 3889290"/>
              <a:gd name="connsiteY0" fmla="*/ 3954780 h 5388535"/>
              <a:gd name="connsiteX1" fmla="*/ 777811 w 3889290"/>
              <a:gd name="connsiteY1" fmla="*/ 1757048 h 5388535"/>
              <a:gd name="connsiteX2" fmla="*/ 301937 w 3889290"/>
              <a:gd name="connsiteY2" fmla="*/ 2473522 h 5388535"/>
              <a:gd name="connsiteX3" fmla="*/ 2210745 w 3889290"/>
              <a:gd name="connsiteY3" fmla="*/ 5388406 h 5388535"/>
              <a:gd name="connsiteX4" fmla="*/ 2007478 w 3889290"/>
              <a:gd name="connsiteY4" fmla="*/ 5388407 h 5388535"/>
              <a:gd name="connsiteX5" fmla="*/ 312376 w 3889290"/>
              <a:gd name="connsiteY5" fmla="*/ 2804821 h 5388535"/>
              <a:gd name="connsiteX6" fmla="*/ 31972 w 3889290"/>
              <a:gd name="connsiteY6" fmla="*/ 2972038 h 5388535"/>
              <a:gd name="connsiteX7" fmla="*/ 22112 w 3889290"/>
              <a:gd name="connsiteY7" fmla="*/ 2392053 h 5388535"/>
              <a:gd name="connsiteX8" fmla="*/ 275506 w 3889290"/>
              <a:gd name="connsiteY8" fmla="*/ 2004060 h 5388535"/>
              <a:gd name="connsiteX9" fmla="*/ 62146 w 3889290"/>
              <a:gd name="connsiteY9" fmla="*/ 1874520 h 5388535"/>
              <a:gd name="connsiteX10" fmla="*/ 443146 w 3889290"/>
              <a:gd name="connsiteY10" fmla="*/ 1402080 h 5388535"/>
              <a:gd name="connsiteX11" fmla="*/ 580306 w 3889290"/>
              <a:gd name="connsiteY11" fmla="*/ 1447800 h 5388535"/>
              <a:gd name="connsiteX12" fmla="*/ 526966 w 3889290"/>
              <a:gd name="connsiteY12" fmla="*/ 617220 h 5388535"/>
              <a:gd name="connsiteX13" fmla="*/ 382186 w 3889290"/>
              <a:gd name="connsiteY13" fmla="*/ 0 h 5388535"/>
              <a:gd name="connsiteX14" fmla="*/ 618406 w 3889290"/>
              <a:gd name="connsiteY14" fmla="*/ 30480 h 5388535"/>
              <a:gd name="connsiteX15" fmla="*/ 694606 w 3889290"/>
              <a:gd name="connsiteY15" fmla="*/ 1417320 h 5388535"/>
              <a:gd name="connsiteX16" fmla="*/ 1532806 w 3889290"/>
              <a:gd name="connsiteY16" fmla="*/ 975360 h 5388535"/>
              <a:gd name="connsiteX17" fmla="*/ 2500546 w 3889290"/>
              <a:gd name="connsiteY17" fmla="*/ 495300 h 5388535"/>
              <a:gd name="connsiteX18" fmla="*/ 2340526 w 3889290"/>
              <a:gd name="connsiteY18" fmla="*/ 7620 h 5388535"/>
              <a:gd name="connsiteX19" fmla="*/ 2995846 w 3889290"/>
              <a:gd name="connsiteY19" fmla="*/ 15240 h 5388535"/>
              <a:gd name="connsiteX20" fmla="*/ 2538646 w 3889290"/>
              <a:gd name="connsiteY20" fmla="*/ 220980 h 5388535"/>
              <a:gd name="connsiteX21" fmla="*/ 2668186 w 3889290"/>
              <a:gd name="connsiteY21" fmla="*/ 586740 h 5388535"/>
              <a:gd name="connsiteX22" fmla="*/ 2470066 w 3889290"/>
              <a:gd name="connsiteY22" fmla="*/ 762000 h 5388535"/>
              <a:gd name="connsiteX23" fmla="*/ 2363386 w 3889290"/>
              <a:gd name="connsiteY23" fmla="*/ 662940 h 5388535"/>
              <a:gd name="connsiteX24" fmla="*/ 686034 w 3889290"/>
              <a:gd name="connsiteY24" fmla="*/ 1588770 h 5388535"/>
              <a:gd name="connsiteX25" fmla="*/ 3889290 w 3889290"/>
              <a:gd name="connsiteY25" fmla="*/ 3892392 h 5388535"/>
              <a:gd name="connsiteX0" fmla="*/ 3803566 w 3889290"/>
              <a:gd name="connsiteY0" fmla="*/ 3954780 h 5388535"/>
              <a:gd name="connsiteX1" fmla="*/ 777811 w 3889290"/>
              <a:gd name="connsiteY1" fmla="*/ 1757048 h 5388535"/>
              <a:gd name="connsiteX2" fmla="*/ 301937 w 3889290"/>
              <a:gd name="connsiteY2" fmla="*/ 2473522 h 5388535"/>
              <a:gd name="connsiteX3" fmla="*/ 2210745 w 3889290"/>
              <a:gd name="connsiteY3" fmla="*/ 5388406 h 5388535"/>
              <a:gd name="connsiteX4" fmla="*/ 2007478 w 3889290"/>
              <a:gd name="connsiteY4" fmla="*/ 5388407 h 5388535"/>
              <a:gd name="connsiteX5" fmla="*/ 312376 w 3889290"/>
              <a:gd name="connsiteY5" fmla="*/ 2804821 h 5388535"/>
              <a:gd name="connsiteX6" fmla="*/ 31972 w 3889290"/>
              <a:gd name="connsiteY6" fmla="*/ 2972038 h 5388535"/>
              <a:gd name="connsiteX7" fmla="*/ 22112 w 3889290"/>
              <a:gd name="connsiteY7" fmla="*/ 2392053 h 5388535"/>
              <a:gd name="connsiteX8" fmla="*/ 275506 w 3889290"/>
              <a:gd name="connsiteY8" fmla="*/ 2004060 h 5388535"/>
              <a:gd name="connsiteX9" fmla="*/ 62146 w 3889290"/>
              <a:gd name="connsiteY9" fmla="*/ 1874520 h 5388535"/>
              <a:gd name="connsiteX10" fmla="*/ 443146 w 3889290"/>
              <a:gd name="connsiteY10" fmla="*/ 1402080 h 5388535"/>
              <a:gd name="connsiteX11" fmla="*/ 580306 w 3889290"/>
              <a:gd name="connsiteY11" fmla="*/ 1447800 h 5388535"/>
              <a:gd name="connsiteX12" fmla="*/ 526966 w 3889290"/>
              <a:gd name="connsiteY12" fmla="*/ 617220 h 5388535"/>
              <a:gd name="connsiteX13" fmla="*/ 382186 w 3889290"/>
              <a:gd name="connsiteY13" fmla="*/ 0 h 5388535"/>
              <a:gd name="connsiteX14" fmla="*/ 618406 w 3889290"/>
              <a:gd name="connsiteY14" fmla="*/ 30480 h 5388535"/>
              <a:gd name="connsiteX15" fmla="*/ 694606 w 3889290"/>
              <a:gd name="connsiteY15" fmla="*/ 1417320 h 5388535"/>
              <a:gd name="connsiteX16" fmla="*/ 1532806 w 3889290"/>
              <a:gd name="connsiteY16" fmla="*/ 975360 h 5388535"/>
              <a:gd name="connsiteX17" fmla="*/ 2500546 w 3889290"/>
              <a:gd name="connsiteY17" fmla="*/ 495300 h 5388535"/>
              <a:gd name="connsiteX18" fmla="*/ 2340526 w 3889290"/>
              <a:gd name="connsiteY18" fmla="*/ 7620 h 5388535"/>
              <a:gd name="connsiteX19" fmla="*/ 2995846 w 3889290"/>
              <a:gd name="connsiteY19" fmla="*/ 15240 h 5388535"/>
              <a:gd name="connsiteX20" fmla="*/ 2538646 w 3889290"/>
              <a:gd name="connsiteY20" fmla="*/ 220980 h 5388535"/>
              <a:gd name="connsiteX21" fmla="*/ 2668186 w 3889290"/>
              <a:gd name="connsiteY21" fmla="*/ 586740 h 5388535"/>
              <a:gd name="connsiteX22" fmla="*/ 2470066 w 3889290"/>
              <a:gd name="connsiteY22" fmla="*/ 762000 h 5388535"/>
              <a:gd name="connsiteX23" fmla="*/ 2363386 w 3889290"/>
              <a:gd name="connsiteY23" fmla="*/ 662940 h 5388535"/>
              <a:gd name="connsiteX24" fmla="*/ 686034 w 3889290"/>
              <a:gd name="connsiteY24" fmla="*/ 1588770 h 5388535"/>
              <a:gd name="connsiteX25" fmla="*/ 3889290 w 3889290"/>
              <a:gd name="connsiteY25" fmla="*/ 3892392 h 5388535"/>
              <a:gd name="connsiteX0" fmla="*/ 3803566 w 3889290"/>
              <a:gd name="connsiteY0" fmla="*/ 3954780 h 5388535"/>
              <a:gd name="connsiteX1" fmla="*/ 777811 w 3889290"/>
              <a:gd name="connsiteY1" fmla="*/ 1757048 h 5388535"/>
              <a:gd name="connsiteX2" fmla="*/ 301937 w 3889290"/>
              <a:gd name="connsiteY2" fmla="*/ 2473522 h 5388535"/>
              <a:gd name="connsiteX3" fmla="*/ 2210745 w 3889290"/>
              <a:gd name="connsiteY3" fmla="*/ 5388406 h 5388535"/>
              <a:gd name="connsiteX4" fmla="*/ 2007478 w 3889290"/>
              <a:gd name="connsiteY4" fmla="*/ 5388407 h 5388535"/>
              <a:gd name="connsiteX5" fmla="*/ 312376 w 3889290"/>
              <a:gd name="connsiteY5" fmla="*/ 2804821 h 5388535"/>
              <a:gd name="connsiteX6" fmla="*/ 31972 w 3889290"/>
              <a:gd name="connsiteY6" fmla="*/ 2972038 h 5388535"/>
              <a:gd name="connsiteX7" fmla="*/ 22112 w 3889290"/>
              <a:gd name="connsiteY7" fmla="*/ 2392053 h 5388535"/>
              <a:gd name="connsiteX8" fmla="*/ 275506 w 3889290"/>
              <a:gd name="connsiteY8" fmla="*/ 2004060 h 5388535"/>
              <a:gd name="connsiteX9" fmla="*/ 62146 w 3889290"/>
              <a:gd name="connsiteY9" fmla="*/ 1874520 h 5388535"/>
              <a:gd name="connsiteX10" fmla="*/ 443146 w 3889290"/>
              <a:gd name="connsiteY10" fmla="*/ 1402080 h 5388535"/>
              <a:gd name="connsiteX11" fmla="*/ 580306 w 3889290"/>
              <a:gd name="connsiteY11" fmla="*/ 1447800 h 5388535"/>
              <a:gd name="connsiteX12" fmla="*/ 526966 w 3889290"/>
              <a:gd name="connsiteY12" fmla="*/ 617220 h 5388535"/>
              <a:gd name="connsiteX13" fmla="*/ 382186 w 3889290"/>
              <a:gd name="connsiteY13" fmla="*/ 0 h 5388535"/>
              <a:gd name="connsiteX14" fmla="*/ 618406 w 3889290"/>
              <a:gd name="connsiteY14" fmla="*/ 30480 h 5388535"/>
              <a:gd name="connsiteX15" fmla="*/ 694606 w 3889290"/>
              <a:gd name="connsiteY15" fmla="*/ 1417320 h 5388535"/>
              <a:gd name="connsiteX16" fmla="*/ 1532806 w 3889290"/>
              <a:gd name="connsiteY16" fmla="*/ 975360 h 5388535"/>
              <a:gd name="connsiteX17" fmla="*/ 2500546 w 3889290"/>
              <a:gd name="connsiteY17" fmla="*/ 495300 h 5388535"/>
              <a:gd name="connsiteX18" fmla="*/ 2340526 w 3889290"/>
              <a:gd name="connsiteY18" fmla="*/ 7620 h 5388535"/>
              <a:gd name="connsiteX19" fmla="*/ 2995846 w 3889290"/>
              <a:gd name="connsiteY19" fmla="*/ 15240 h 5388535"/>
              <a:gd name="connsiteX20" fmla="*/ 2538646 w 3889290"/>
              <a:gd name="connsiteY20" fmla="*/ 220980 h 5388535"/>
              <a:gd name="connsiteX21" fmla="*/ 2668186 w 3889290"/>
              <a:gd name="connsiteY21" fmla="*/ 586740 h 5388535"/>
              <a:gd name="connsiteX22" fmla="*/ 2470066 w 3889290"/>
              <a:gd name="connsiteY22" fmla="*/ 762000 h 5388535"/>
              <a:gd name="connsiteX23" fmla="*/ 2363386 w 3889290"/>
              <a:gd name="connsiteY23" fmla="*/ 662940 h 5388535"/>
              <a:gd name="connsiteX24" fmla="*/ 686034 w 3889290"/>
              <a:gd name="connsiteY24" fmla="*/ 1588770 h 5388535"/>
              <a:gd name="connsiteX25" fmla="*/ 3889290 w 3889290"/>
              <a:gd name="connsiteY25" fmla="*/ 3892392 h 5388535"/>
              <a:gd name="connsiteX0" fmla="*/ 3788057 w 3873781"/>
              <a:gd name="connsiteY0" fmla="*/ 3954780 h 5388535"/>
              <a:gd name="connsiteX1" fmla="*/ 762302 w 3873781"/>
              <a:gd name="connsiteY1" fmla="*/ 1757048 h 5388535"/>
              <a:gd name="connsiteX2" fmla="*/ 286428 w 3873781"/>
              <a:gd name="connsiteY2" fmla="*/ 2473522 h 5388535"/>
              <a:gd name="connsiteX3" fmla="*/ 2195236 w 3873781"/>
              <a:gd name="connsiteY3" fmla="*/ 5388406 h 5388535"/>
              <a:gd name="connsiteX4" fmla="*/ 1991969 w 3873781"/>
              <a:gd name="connsiteY4" fmla="*/ 5388407 h 5388535"/>
              <a:gd name="connsiteX5" fmla="*/ 296867 w 3873781"/>
              <a:gd name="connsiteY5" fmla="*/ 2804821 h 5388535"/>
              <a:gd name="connsiteX6" fmla="*/ 16463 w 3873781"/>
              <a:gd name="connsiteY6" fmla="*/ 2972038 h 5388535"/>
              <a:gd name="connsiteX7" fmla="*/ 6603 w 3873781"/>
              <a:gd name="connsiteY7" fmla="*/ 2392053 h 5388535"/>
              <a:gd name="connsiteX8" fmla="*/ 259997 w 3873781"/>
              <a:gd name="connsiteY8" fmla="*/ 2004060 h 5388535"/>
              <a:gd name="connsiteX9" fmla="*/ 46637 w 3873781"/>
              <a:gd name="connsiteY9" fmla="*/ 1874520 h 5388535"/>
              <a:gd name="connsiteX10" fmla="*/ 427637 w 3873781"/>
              <a:gd name="connsiteY10" fmla="*/ 1402080 h 5388535"/>
              <a:gd name="connsiteX11" fmla="*/ 564797 w 3873781"/>
              <a:gd name="connsiteY11" fmla="*/ 1447800 h 5388535"/>
              <a:gd name="connsiteX12" fmla="*/ 511457 w 3873781"/>
              <a:gd name="connsiteY12" fmla="*/ 617220 h 5388535"/>
              <a:gd name="connsiteX13" fmla="*/ 366677 w 3873781"/>
              <a:gd name="connsiteY13" fmla="*/ 0 h 5388535"/>
              <a:gd name="connsiteX14" fmla="*/ 602897 w 3873781"/>
              <a:gd name="connsiteY14" fmla="*/ 30480 h 5388535"/>
              <a:gd name="connsiteX15" fmla="*/ 679097 w 3873781"/>
              <a:gd name="connsiteY15" fmla="*/ 1417320 h 5388535"/>
              <a:gd name="connsiteX16" fmla="*/ 1517297 w 3873781"/>
              <a:gd name="connsiteY16" fmla="*/ 975360 h 5388535"/>
              <a:gd name="connsiteX17" fmla="*/ 2485037 w 3873781"/>
              <a:gd name="connsiteY17" fmla="*/ 495300 h 5388535"/>
              <a:gd name="connsiteX18" fmla="*/ 2325017 w 3873781"/>
              <a:gd name="connsiteY18" fmla="*/ 7620 h 5388535"/>
              <a:gd name="connsiteX19" fmla="*/ 2980337 w 3873781"/>
              <a:gd name="connsiteY19" fmla="*/ 15240 h 5388535"/>
              <a:gd name="connsiteX20" fmla="*/ 2523137 w 3873781"/>
              <a:gd name="connsiteY20" fmla="*/ 220980 h 5388535"/>
              <a:gd name="connsiteX21" fmla="*/ 2652677 w 3873781"/>
              <a:gd name="connsiteY21" fmla="*/ 586740 h 5388535"/>
              <a:gd name="connsiteX22" fmla="*/ 2454557 w 3873781"/>
              <a:gd name="connsiteY22" fmla="*/ 762000 h 5388535"/>
              <a:gd name="connsiteX23" fmla="*/ 2347877 w 3873781"/>
              <a:gd name="connsiteY23" fmla="*/ 662940 h 5388535"/>
              <a:gd name="connsiteX24" fmla="*/ 670525 w 3873781"/>
              <a:gd name="connsiteY24" fmla="*/ 1588770 h 5388535"/>
              <a:gd name="connsiteX25" fmla="*/ 3873781 w 3873781"/>
              <a:gd name="connsiteY25" fmla="*/ 3892392 h 5388535"/>
              <a:gd name="connsiteX0" fmla="*/ 3781454 w 3867178"/>
              <a:gd name="connsiteY0" fmla="*/ 3954780 h 5388535"/>
              <a:gd name="connsiteX1" fmla="*/ 755699 w 3867178"/>
              <a:gd name="connsiteY1" fmla="*/ 1757048 h 5388535"/>
              <a:gd name="connsiteX2" fmla="*/ 279825 w 3867178"/>
              <a:gd name="connsiteY2" fmla="*/ 2473522 h 5388535"/>
              <a:gd name="connsiteX3" fmla="*/ 2188633 w 3867178"/>
              <a:gd name="connsiteY3" fmla="*/ 5388406 h 5388535"/>
              <a:gd name="connsiteX4" fmla="*/ 1985366 w 3867178"/>
              <a:gd name="connsiteY4" fmla="*/ 5388407 h 5388535"/>
              <a:gd name="connsiteX5" fmla="*/ 290264 w 3867178"/>
              <a:gd name="connsiteY5" fmla="*/ 2804821 h 5388535"/>
              <a:gd name="connsiteX6" fmla="*/ 9860 w 3867178"/>
              <a:gd name="connsiteY6" fmla="*/ 2972038 h 5388535"/>
              <a:gd name="connsiteX7" fmla="*/ 0 w 3867178"/>
              <a:gd name="connsiteY7" fmla="*/ 2392053 h 5388535"/>
              <a:gd name="connsiteX8" fmla="*/ 253394 w 3867178"/>
              <a:gd name="connsiteY8" fmla="*/ 2004060 h 5388535"/>
              <a:gd name="connsiteX9" fmla="*/ 40034 w 3867178"/>
              <a:gd name="connsiteY9" fmla="*/ 1874520 h 5388535"/>
              <a:gd name="connsiteX10" fmla="*/ 421034 w 3867178"/>
              <a:gd name="connsiteY10" fmla="*/ 1402080 h 5388535"/>
              <a:gd name="connsiteX11" fmla="*/ 558194 w 3867178"/>
              <a:gd name="connsiteY11" fmla="*/ 1447800 h 5388535"/>
              <a:gd name="connsiteX12" fmla="*/ 504854 w 3867178"/>
              <a:gd name="connsiteY12" fmla="*/ 617220 h 5388535"/>
              <a:gd name="connsiteX13" fmla="*/ 360074 w 3867178"/>
              <a:gd name="connsiteY13" fmla="*/ 0 h 5388535"/>
              <a:gd name="connsiteX14" fmla="*/ 596294 w 3867178"/>
              <a:gd name="connsiteY14" fmla="*/ 30480 h 5388535"/>
              <a:gd name="connsiteX15" fmla="*/ 672494 w 3867178"/>
              <a:gd name="connsiteY15" fmla="*/ 1417320 h 5388535"/>
              <a:gd name="connsiteX16" fmla="*/ 1510694 w 3867178"/>
              <a:gd name="connsiteY16" fmla="*/ 975360 h 5388535"/>
              <a:gd name="connsiteX17" fmla="*/ 2478434 w 3867178"/>
              <a:gd name="connsiteY17" fmla="*/ 495300 h 5388535"/>
              <a:gd name="connsiteX18" fmla="*/ 2318414 w 3867178"/>
              <a:gd name="connsiteY18" fmla="*/ 7620 h 5388535"/>
              <a:gd name="connsiteX19" fmla="*/ 2973734 w 3867178"/>
              <a:gd name="connsiteY19" fmla="*/ 15240 h 5388535"/>
              <a:gd name="connsiteX20" fmla="*/ 2516534 w 3867178"/>
              <a:gd name="connsiteY20" fmla="*/ 220980 h 5388535"/>
              <a:gd name="connsiteX21" fmla="*/ 2646074 w 3867178"/>
              <a:gd name="connsiteY21" fmla="*/ 586740 h 5388535"/>
              <a:gd name="connsiteX22" fmla="*/ 2447954 w 3867178"/>
              <a:gd name="connsiteY22" fmla="*/ 762000 h 5388535"/>
              <a:gd name="connsiteX23" fmla="*/ 2341274 w 3867178"/>
              <a:gd name="connsiteY23" fmla="*/ 662940 h 5388535"/>
              <a:gd name="connsiteX24" fmla="*/ 663922 w 3867178"/>
              <a:gd name="connsiteY24" fmla="*/ 1588770 h 5388535"/>
              <a:gd name="connsiteX25" fmla="*/ 3867178 w 3867178"/>
              <a:gd name="connsiteY25" fmla="*/ 3892392 h 538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7178" h="5388535">
                <a:moveTo>
                  <a:pt x="3781454" y="3954780"/>
                </a:moveTo>
                <a:lnTo>
                  <a:pt x="755699" y="1757048"/>
                </a:lnTo>
                <a:cubicBezTo>
                  <a:pt x="722080" y="1758900"/>
                  <a:pt x="319966" y="2386920"/>
                  <a:pt x="279825" y="2473522"/>
                </a:cubicBezTo>
                <a:cubicBezTo>
                  <a:pt x="569993" y="3112618"/>
                  <a:pt x="1859912" y="4985149"/>
                  <a:pt x="2188633" y="5388406"/>
                </a:cubicBezTo>
                <a:cubicBezTo>
                  <a:pt x="2085412" y="5385231"/>
                  <a:pt x="2118608" y="5389287"/>
                  <a:pt x="1985366" y="5388407"/>
                </a:cubicBezTo>
                <a:cubicBezTo>
                  <a:pt x="1798131" y="5200187"/>
                  <a:pt x="358075" y="2807286"/>
                  <a:pt x="290264" y="2804821"/>
                </a:cubicBezTo>
                <a:cubicBezTo>
                  <a:pt x="212980" y="2837103"/>
                  <a:pt x="140814" y="2901122"/>
                  <a:pt x="9860" y="2972038"/>
                </a:cubicBezTo>
                <a:cubicBezTo>
                  <a:pt x="25004" y="2861965"/>
                  <a:pt x="4935" y="2569259"/>
                  <a:pt x="0" y="2392053"/>
                </a:cubicBezTo>
                <a:lnTo>
                  <a:pt x="253394" y="2004060"/>
                </a:lnTo>
                <a:lnTo>
                  <a:pt x="40034" y="1874520"/>
                </a:lnTo>
                <a:lnTo>
                  <a:pt x="421034" y="1402080"/>
                </a:lnTo>
                <a:lnTo>
                  <a:pt x="558194" y="1447800"/>
                </a:lnTo>
                <a:lnTo>
                  <a:pt x="504854" y="617220"/>
                </a:lnTo>
                <a:lnTo>
                  <a:pt x="360074" y="0"/>
                </a:lnTo>
                <a:lnTo>
                  <a:pt x="596294" y="30480"/>
                </a:lnTo>
                <a:lnTo>
                  <a:pt x="672494" y="1417320"/>
                </a:lnTo>
                <a:lnTo>
                  <a:pt x="1510694" y="975360"/>
                </a:lnTo>
                <a:lnTo>
                  <a:pt x="2478434" y="495300"/>
                </a:lnTo>
                <a:lnTo>
                  <a:pt x="2318414" y="7620"/>
                </a:lnTo>
                <a:lnTo>
                  <a:pt x="2973734" y="15240"/>
                </a:lnTo>
                <a:lnTo>
                  <a:pt x="2516534" y="220980"/>
                </a:lnTo>
                <a:lnTo>
                  <a:pt x="2646074" y="586740"/>
                </a:lnTo>
                <a:lnTo>
                  <a:pt x="2447954" y="762000"/>
                </a:lnTo>
                <a:lnTo>
                  <a:pt x="2341274" y="662940"/>
                </a:lnTo>
                <a:cubicBezTo>
                  <a:pt x="1889313" y="912813"/>
                  <a:pt x="1420683" y="1136491"/>
                  <a:pt x="663922" y="1588770"/>
                </a:cubicBezTo>
                <a:lnTo>
                  <a:pt x="3867178" y="3892392"/>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32773" name="AutoShape 5"/>
          <p:cNvSpPr>
            <a:spLocks noChangeArrowheads="1"/>
          </p:cNvSpPr>
          <p:nvPr/>
        </p:nvSpPr>
        <p:spPr bwMode="auto">
          <a:xfrm>
            <a:off x="4581671" y="4829156"/>
            <a:ext cx="5927725" cy="1905000"/>
          </a:xfrm>
          <a:prstGeom prst="wedgeEllipseCallout">
            <a:avLst>
              <a:gd name="adj1" fmla="val -30071"/>
              <a:gd name="adj2" fmla="val -55912"/>
            </a:avLst>
          </a:prstGeom>
          <a:solidFill>
            <a:schemeClr val="bg1"/>
          </a:solidFill>
          <a:ln w="28575">
            <a:solidFill>
              <a:schemeClr val="accent2"/>
            </a:solidFill>
            <a:miter lim="800000"/>
            <a:headEnd/>
            <a:tailEnd/>
          </a:ln>
        </p:spPr>
        <p:txBody>
          <a:bodyPr anchor="ctr"/>
          <a:lstStyle/>
          <a:p>
            <a:r>
              <a:rPr lang="ca-ES" dirty="0">
                <a:latin typeface="Calibri" pitchFamily="34" charset="0"/>
              </a:rPr>
              <a:t>Hi ha 57 locals comercials als baixos dels edificis de la N-II </a:t>
            </a:r>
            <a:r>
              <a:rPr lang="ca-ES" dirty="0" smtClean="0">
                <a:latin typeface="Calibri" pitchFamily="34" charset="0"/>
              </a:rPr>
              <a:t>amb activitats </a:t>
            </a:r>
            <a:r>
              <a:rPr lang="ca-ES" dirty="0">
                <a:latin typeface="Calibri" pitchFamily="34" charset="0"/>
              </a:rPr>
              <a:t>de poc valor afegit. El valor mitjà dels lloguers al front marítim és aproximadament la meitat que al </a:t>
            </a:r>
            <a:r>
              <a:rPr lang="ca-ES" dirty="0" smtClean="0">
                <a:latin typeface="Calibri" pitchFamily="34" charset="0"/>
              </a:rPr>
              <a:t>centre de la ciutat.</a:t>
            </a:r>
            <a:endParaRPr lang="ca-ES" dirty="0">
              <a:latin typeface="Calibri" pitchFamily="34" charset="0"/>
            </a:endParaRPr>
          </a:p>
        </p:txBody>
      </p:sp>
      <p:sp>
        <p:nvSpPr>
          <p:cNvPr id="7" name="CuadroTexto 6"/>
          <p:cNvSpPr txBox="1"/>
          <p:nvPr/>
        </p:nvSpPr>
        <p:spPr>
          <a:xfrm>
            <a:off x="8402638" y="858838"/>
            <a:ext cx="3556000" cy="3970318"/>
          </a:xfrm>
          <a:prstGeom prst="rect">
            <a:avLst/>
          </a:prstGeom>
          <a:noFill/>
        </p:spPr>
        <p:txBody>
          <a:bodyPr>
            <a:spAutoFit/>
          </a:bodyPr>
          <a:lstStyle/>
          <a:p>
            <a:pPr fontAlgn="auto">
              <a:spcBef>
                <a:spcPts val="0"/>
              </a:spcBef>
              <a:spcAft>
                <a:spcPts val="0"/>
              </a:spcAft>
              <a:defRPr/>
            </a:pPr>
            <a:r>
              <a:rPr lang="ca-ES" b="1" dirty="0" smtClean="0">
                <a:latin typeface="+mn-lt"/>
              </a:rPr>
              <a:t>Projectes vinculats </a:t>
            </a:r>
            <a:r>
              <a:rPr lang="ca-ES" b="1" dirty="0">
                <a:latin typeface="+mn-lt"/>
              </a:rPr>
              <a:t>a l’escenari</a:t>
            </a:r>
            <a:endParaRPr lang="ca-ES" dirty="0">
              <a:latin typeface="+mn-lt"/>
            </a:endParaRPr>
          </a:p>
          <a:p>
            <a:pPr marL="285750" indent="-285750" fontAlgn="auto">
              <a:spcBef>
                <a:spcPts val="0"/>
              </a:spcBef>
              <a:spcAft>
                <a:spcPts val="0"/>
              </a:spcAft>
              <a:buFontTx/>
              <a:buChar char="-"/>
              <a:defRPr/>
            </a:pPr>
            <a:r>
              <a:rPr lang="ca-ES" dirty="0"/>
              <a:t>Gestió municipal dels espais comercials del port</a:t>
            </a:r>
          </a:p>
          <a:p>
            <a:pPr marL="285750" indent="-285750">
              <a:buFontTx/>
              <a:buChar char="-"/>
              <a:defRPr/>
            </a:pPr>
            <a:r>
              <a:rPr lang="ca-ES" dirty="0" smtClean="0"/>
              <a:t>Projecte </a:t>
            </a:r>
            <a:r>
              <a:rPr lang="ca-ES" dirty="0"/>
              <a:t>d’urbanització integrada del Front </a:t>
            </a:r>
            <a:r>
              <a:rPr lang="ca-ES" dirty="0" smtClean="0"/>
              <a:t>Marítim de Mataró</a:t>
            </a:r>
          </a:p>
          <a:p>
            <a:pPr marL="285750" indent="-285750">
              <a:buFontTx/>
              <a:buChar char="-"/>
              <a:defRPr/>
            </a:pPr>
            <a:r>
              <a:rPr lang="ca-ES" dirty="0" smtClean="0"/>
              <a:t>Projecte passeig marítim Barcelona-Mataró</a:t>
            </a:r>
            <a:endParaRPr lang="ca-ES" dirty="0"/>
          </a:p>
          <a:p>
            <a:pPr marL="285750" indent="-285750">
              <a:buFontTx/>
              <a:buChar char="-"/>
              <a:defRPr/>
            </a:pPr>
            <a:r>
              <a:rPr lang="ca-ES" dirty="0" err="1" smtClean="0"/>
              <a:t>R</a:t>
            </a:r>
            <a:r>
              <a:rPr lang="ca-ES" dirty="0" err="1" smtClean="0">
                <a:latin typeface="+mn-lt"/>
              </a:rPr>
              <a:t>eurbanització</a:t>
            </a:r>
            <a:r>
              <a:rPr lang="ca-ES" dirty="0" smtClean="0">
                <a:latin typeface="+mn-lt"/>
              </a:rPr>
              <a:t> de </a:t>
            </a:r>
            <a:r>
              <a:rPr lang="ca-ES" dirty="0">
                <a:latin typeface="+mn-lt"/>
              </a:rPr>
              <a:t>la </a:t>
            </a:r>
            <a:r>
              <a:rPr lang="ca-ES" dirty="0" smtClean="0">
                <a:latin typeface="+mn-lt"/>
              </a:rPr>
              <a:t>N-2</a:t>
            </a:r>
          </a:p>
          <a:p>
            <a:pPr marL="285750" indent="-285750" fontAlgn="auto">
              <a:spcBef>
                <a:spcPts val="0"/>
              </a:spcBef>
              <a:spcAft>
                <a:spcPts val="0"/>
              </a:spcAft>
              <a:buFontTx/>
              <a:buChar char="-"/>
              <a:defRPr/>
            </a:pPr>
            <a:r>
              <a:rPr lang="ca-ES" dirty="0" smtClean="0"/>
              <a:t>Soterrament ferroviari a Mataró</a:t>
            </a:r>
            <a:endParaRPr lang="ca-ES" dirty="0"/>
          </a:p>
          <a:p>
            <a:pPr marL="285750" indent="-285750" fontAlgn="auto">
              <a:spcBef>
                <a:spcPts val="0"/>
              </a:spcBef>
              <a:spcAft>
                <a:spcPts val="0"/>
              </a:spcAft>
              <a:buFontTx/>
              <a:buChar char="-"/>
              <a:defRPr/>
            </a:pPr>
            <a:r>
              <a:rPr lang="ca-ES" dirty="0" smtClean="0"/>
              <a:t>Atracció </a:t>
            </a:r>
            <a:r>
              <a:rPr lang="ca-ES" dirty="0"/>
              <a:t>de “</a:t>
            </a:r>
            <a:r>
              <a:rPr lang="ca-ES" dirty="0" smtClean="0"/>
              <a:t>turisme”: charter marítim...</a:t>
            </a:r>
            <a:endParaRPr lang="ca-ES" dirty="0"/>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smtClean="0">
                <a:latin typeface="+mn-lt"/>
              </a:rPr>
              <a:t>Barcelona, Badalona</a:t>
            </a:r>
            <a:endParaRPr lang="es-ES" dirty="0">
              <a:latin typeface="+mn-lt"/>
            </a:endParaRPr>
          </a:p>
        </p:txBody>
      </p:sp>
    </p:spTree>
    <p:extLst>
      <p:ext uri="{BB962C8B-B14F-4D97-AF65-F5344CB8AC3E}">
        <p14:creationId xmlns:p14="http://schemas.microsoft.com/office/powerpoint/2010/main" val="3221574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uadroTexto 3"/>
          <p:cNvSpPr txBox="1">
            <a:spLocks noChangeArrowheads="1"/>
          </p:cNvSpPr>
          <p:nvPr/>
        </p:nvSpPr>
        <p:spPr bwMode="auto">
          <a:xfrm>
            <a:off x="363538" y="292100"/>
            <a:ext cx="11595100" cy="369332"/>
          </a:xfrm>
          <a:prstGeom prst="rect">
            <a:avLst/>
          </a:prstGeom>
          <a:solidFill>
            <a:schemeClr val="bg1"/>
          </a:solidFill>
          <a:ln w="9525">
            <a:solidFill>
              <a:schemeClr val="tx1"/>
            </a:solidFill>
            <a:miter lim="800000"/>
            <a:headEnd/>
            <a:tailEnd/>
          </a:ln>
        </p:spPr>
        <p:txBody>
          <a:bodyPr wrap="square">
            <a:spAutoFit/>
          </a:bodyPr>
          <a:lstStyle/>
          <a:p>
            <a:r>
              <a:rPr lang="ca-ES" dirty="0" smtClean="0">
                <a:latin typeface="Open Sans"/>
                <a:ea typeface="Open Sans"/>
                <a:cs typeface="Open Sans"/>
              </a:rPr>
              <a:t>ESCENARI-ESTRATÈGIA: PROMOCIÓ DE LA CULTURA MARÍTIMA (educació ambiental i cohesió social)</a:t>
            </a:r>
            <a:endParaRPr lang="ca-ES" b="1" dirty="0">
              <a:latin typeface="Open Sans"/>
              <a:ea typeface="Open Sans"/>
              <a:cs typeface="Open Sans"/>
            </a:endParaRPr>
          </a:p>
        </p:txBody>
      </p:sp>
      <p:pic>
        <p:nvPicPr>
          <p:cNvPr id="33794" name="Imagen 2"/>
          <p:cNvPicPr>
            <a:picLocks noChangeAspect="1"/>
          </p:cNvPicPr>
          <p:nvPr/>
        </p:nvPicPr>
        <p:blipFill>
          <a:blip r:embed="rId2"/>
          <a:srcRect r="5106"/>
          <a:stretch>
            <a:fillRect/>
          </a:stretch>
        </p:blipFill>
        <p:spPr bwMode="auto">
          <a:xfrm>
            <a:off x="363538" y="801688"/>
            <a:ext cx="7866062" cy="5522912"/>
          </a:xfrm>
          <a:prstGeom prst="rect">
            <a:avLst/>
          </a:prstGeom>
          <a:noFill/>
          <a:ln w="9525">
            <a:noFill/>
            <a:miter lim="800000"/>
            <a:headEnd/>
            <a:tailEnd/>
          </a:ln>
        </p:spPr>
      </p:pic>
      <p:sp>
        <p:nvSpPr>
          <p:cNvPr id="33795" name="AutoShape 5"/>
          <p:cNvSpPr>
            <a:spLocks noChangeArrowheads="1"/>
          </p:cNvSpPr>
          <p:nvPr/>
        </p:nvSpPr>
        <p:spPr bwMode="auto">
          <a:xfrm>
            <a:off x="6030913" y="4519205"/>
            <a:ext cx="5927725" cy="1905000"/>
          </a:xfrm>
          <a:prstGeom prst="wedgeEllipseCallout">
            <a:avLst>
              <a:gd name="adj1" fmla="val -51009"/>
              <a:gd name="adj2" fmla="val -70519"/>
            </a:avLst>
          </a:prstGeom>
          <a:solidFill>
            <a:schemeClr val="bg1"/>
          </a:solidFill>
          <a:ln w="28575">
            <a:solidFill>
              <a:schemeClr val="tx1"/>
            </a:solidFill>
            <a:miter lim="800000"/>
            <a:headEnd/>
            <a:tailEnd/>
          </a:ln>
        </p:spPr>
        <p:txBody>
          <a:bodyPr anchor="ctr"/>
          <a:lstStyle/>
          <a:p>
            <a:r>
              <a:rPr lang="ca-ES" dirty="0">
                <a:latin typeface="Calibri" pitchFamily="34" charset="0"/>
              </a:rPr>
              <a:t>Generar un vincle de la ciutadania amb el mar que a mig termini propiciï l’emprenedoria Blava</a:t>
            </a:r>
          </a:p>
        </p:txBody>
      </p:sp>
      <p:sp>
        <p:nvSpPr>
          <p:cNvPr id="6" name="CuadroTexto 5"/>
          <p:cNvSpPr txBox="1"/>
          <p:nvPr/>
        </p:nvSpPr>
        <p:spPr>
          <a:xfrm>
            <a:off x="8402638" y="858838"/>
            <a:ext cx="3556000" cy="3140075"/>
          </a:xfrm>
          <a:prstGeom prst="rect">
            <a:avLst/>
          </a:prstGeom>
          <a:noFill/>
        </p:spPr>
        <p:txBody>
          <a:bodyPr>
            <a:spAutoFit/>
          </a:bodyPr>
          <a:lstStyle/>
          <a:p>
            <a:pPr fontAlgn="auto">
              <a:spcBef>
                <a:spcPts val="0"/>
              </a:spcBef>
              <a:spcAft>
                <a:spcPts val="0"/>
              </a:spcAft>
              <a:defRPr/>
            </a:pPr>
            <a:r>
              <a:rPr lang="ca-ES" b="1" dirty="0">
                <a:latin typeface="+mn-lt"/>
              </a:rPr>
              <a:t>Iniciatives vinculades a l’escenari</a:t>
            </a:r>
            <a:endParaRPr lang="ca-ES" dirty="0">
              <a:latin typeface="+mn-lt"/>
            </a:endParaRPr>
          </a:p>
          <a:p>
            <a:pPr marL="285750" indent="-285750" fontAlgn="auto">
              <a:spcBef>
                <a:spcPts val="0"/>
              </a:spcBef>
              <a:spcAft>
                <a:spcPts val="0"/>
              </a:spcAft>
              <a:buFontTx/>
              <a:buChar char="-"/>
              <a:defRPr/>
            </a:pPr>
            <a:r>
              <a:rPr lang="ca-ES" dirty="0">
                <a:latin typeface="+mn-lt"/>
              </a:rPr>
              <a:t>Mar a les escoles –projectes vinculats al mar (posidònia), extraescolars en esports nàutics</a:t>
            </a:r>
          </a:p>
          <a:p>
            <a:pPr marL="285750" indent="-285750" fontAlgn="auto">
              <a:spcBef>
                <a:spcPts val="0"/>
              </a:spcBef>
              <a:spcAft>
                <a:spcPts val="0"/>
              </a:spcAft>
              <a:buFontTx/>
              <a:buChar char="-"/>
              <a:defRPr/>
            </a:pPr>
            <a:r>
              <a:rPr lang="ca-ES" dirty="0">
                <a:latin typeface="+mn-lt"/>
              </a:rPr>
              <a:t>Facilitar l’accés al mar, rampa pública, marina</a:t>
            </a:r>
          </a:p>
          <a:p>
            <a:pPr marL="285750" indent="-285750" fontAlgn="auto">
              <a:spcBef>
                <a:spcPts val="0"/>
              </a:spcBef>
              <a:spcAft>
                <a:spcPts val="0"/>
              </a:spcAft>
              <a:buFontTx/>
              <a:buChar char="-"/>
              <a:defRPr/>
            </a:pPr>
            <a:r>
              <a:rPr lang="ca-ES" dirty="0">
                <a:latin typeface="+mn-lt"/>
              </a:rPr>
              <a:t>Suport a les escoles de nàutica</a:t>
            </a:r>
          </a:p>
          <a:p>
            <a:pPr marL="285750" indent="-285750" fontAlgn="auto">
              <a:spcBef>
                <a:spcPts val="0"/>
              </a:spcBef>
              <a:spcAft>
                <a:spcPts val="0"/>
              </a:spcAft>
              <a:buFontTx/>
              <a:buChar char="-"/>
              <a:defRPr/>
            </a:pPr>
            <a:r>
              <a:rPr lang="ca-ES" dirty="0">
                <a:latin typeface="+mn-lt"/>
              </a:rPr>
              <a:t>Centre d’alt rendiment esportiu</a:t>
            </a:r>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err="1" smtClean="0"/>
              <a:t>Bretagne</a:t>
            </a:r>
            <a:r>
              <a:rPr lang="ca-ES" dirty="0" smtClean="0"/>
              <a:t>, Viana do </a:t>
            </a:r>
            <a:r>
              <a:rPr lang="ca-ES" dirty="0" err="1" smtClean="0"/>
              <a:t>Castelo</a:t>
            </a:r>
            <a:endParaRPr lang="es-ES" dirty="0">
              <a:latin typeface="+mn-lt"/>
            </a:endParaRPr>
          </a:p>
        </p:txBody>
      </p:sp>
    </p:spTree>
    <p:extLst>
      <p:ext uri="{BB962C8B-B14F-4D97-AF65-F5344CB8AC3E}">
        <p14:creationId xmlns:p14="http://schemas.microsoft.com/office/powerpoint/2010/main" val="1857438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n 2" descr="http://www.mcrit.com/atlesdel/images/imatge_estrategies2.jpg"/>
          <p:cNvPicPr>
            <a:picLocks noChangeAspect="1" noChangeArrowheads="1"/>
          </p:cNvPicPr>
          <p:nvPr/>
        </p:nvPicPr>
        <p:blipFill>
          <a:blip r:embed="rId2"/>
          <a:srcRect/>
          <a:stretch>
            <a:fillRect/>
          </a:stretch>
        </p:blipFill>
        <p:spPr bwMode="auto">
          <a:xfrm>
            <a:off x="4492625" y="617538"/>
            <a:ext cx="6721475" cy="5424487"/>
          </a:xfrm>
          <a:prstGeom prst="rect">
            <a:avLst/>
          </a:prstGeom>
          <a:noFill/>
          <a:ln w="9525">
            <a:noFill/>
            <a:miter lim="800000"/>
            <a:headEnd/>
            <a:tailEnd/>
          </a:ln>
        </p:spPr>
      </p:pic>
      <p:pic>
        <p:nvPicPr>
          <p:cNvPr id="38914" name="Imagen 1"/>
          <p:cNvPicPr>
            <a:picLocks noChangeAspect="1"/>
          </p:cNvPicPr>
          <p:nvPr/>
        </p:nvPicPr>
        <p:blipFill>
          <a:blip r:embed="rId3"/>
          <a:srcRect/>
          <a:stretch>
            <a:fillRect/>
          </a:stretch>
        </p:blipFill>
        <p:spPr bwMode="auto">
          <a:xfrm>
            <a:off x="371475" y="376238"/>
            <a:ext cx="2457450" cy="542925"/>
          </a:xfrm>
          <a:prstGeom prst="rect">
            <a:avLst/>
          </a:prstGeom>
          <a:noFill/>
          <a:ln w="9525">
            <a:noFill/>
            <a:miter lim="800000"/>
            <a:headEnd/>
            <a:tailEnd/>
          </a:ln>
        </p:spPr>
      </p:pic>
      <p:pic>
        <p:nvPicPr>
          <p:cNvPr id="38915" name="Imagen 4"/>
          <p:cNvPicPr>
            <a:picLocks noChangeAspect="1"/>
          </p:cNvPicPr>
          <p:nvPr/>
        </p:nvPicPr>
        <p:blipFill>
          <a:blip r:embed="rId4"/>
          <a:srcRect/>
          <a:stretch>
            <a:fillRect/>
          </a:stretch>
        </p:blipFill>
        <p:spPr bwMode="auto">
          <a:xfrm>
            <a:off x="371475" y="1779588"/>
            <a:ext cx="1171575" cy="419100"/>
          </a:xfrm>
          <a:prstGeom prst="rect">
            <a:avLst/>
          </a:prstGeom>
          <a:noFill/>
          <a:ln w="9525">
            <a:noFill/>
            <a:miter lim="800000"/>
            <a:headEnd/>
            <a:tailEnd/>
          </a:ln>
        </p:spPr>
      </p:pic>
      <p:pic>
        <p:nvPicPr>
          <p:cNvPr id="38916" name="Imagen 5"/>
          <p:cNvPicPr>
            <a:picLocks noChangeAspect="1"/>
          </p:cNvPicPr>
          <p:nvPr/>
        </p:nvPicPr>
        <p:blipFill>
          <a:blip r:embed="rId5"/>
          <a:srcRect/>
          <a:stretch>
            <a:fillRect/>
          </a:stretch>
        </p:blipFill>
        <p:spPr bwMode="auto">
          <a:xfrm>
            <a:off x="371475" y="1081088"/>
            <a:ext cx="1606550" cy="536575"/>
          </a:xfrm>
          <a:prstGeom prst="rect">
            <a:avLst/>
          </a:prstGeom>
          <a:noFill/>
          <a:ln w="9525">
            <a:noFill/>
            <a:miter lim="800000"/>
            <a:headEnd/>
            <a:tailEnd/>
          </a:ln>
        </p:spPr>
      </p:pic>
      <p:sp>
        <p:nvSpPr>
          <p:cNvPr id="38917" name="CuadroTexto 6"/>
          <p:cNvSpPr txBox="1">
            <a:spLocks noChangeArrowheads="1"/>
          </p:cNvSpPr>
          <p:nvPr/>
        </p:nvSpPr>
        <p:spPr bwMode="auto">
          <a:xfrm>
            <a:off x="190500" y="2293938"/>
            <a:ext cx="2638425" cy="369887"/>
          </a:xfrm>
          <a:prstGeom prst="rect">
            <a:avLst/>
          </a:prstGeom>
          <a:noFill/>
          <a:ln w="9525">
            <a:noFill/>
            <a:miter lim="800000"/>
            <a:headEnd/>
            <a:tailEnd/>
          </a:ln>
        </p:spPr>
        <p:txBody>
          <a:bodyPr wrap="none">
            <a:spAutoFit/>
          </a:bodyPr>
          <a:lstStyle/>
          <a:p>
            <a:r>
              <a:rPr lang="ca-ES">
                <a:latin typeface="Calibri" pitchFamily="34" charset="0"/>
                <a:hlinkClick r:id="rId6"/>
              </a:rPr>
              <a:t>www.mcrit.com/atlesdel/</a:t>
            </a:r>
            <a:r>
              <a:rPr lang="ca-ES">
                <a:latin typeface="Calibri" pitchFamily="34" charset="0"/>
              </a:rPr>
              <a:t> </a:t>
            </a:r>
            <a:endParaRPr lang="es-ES">
              <a:latin typeface="Calibri" pitchFamily="34" charset="0"/>
            </a:endParaRPr>
          </a:p>
        </p:txBody>
      </p:sp>
      <p:sp>
        <p:nvSpPr>
          <p:cNvPr id="8" name="Elipse 7"/>
          <p:cNvSpPr/>
          <p:nvPr/>
        </p:nvSpPr>
        <p:spPr>
          <a:xfrm rot="20590100">
            <a:off x="3103563" y="787400"/>
            <a:ext cx="5349875" cy="1985963"/>
          </a:xfrm>
          <a:prstGeom prst="ellipse">
            <a:avLst/>
          </a:prstGeom>
          <a:noFill/>
          <a:ln w="149225" cmpd="tri"/>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s-ES"/>
          </a:p>
        </p:txBody>
      </p:sp>
      <p:sp>
        <p:nvSpPr>
          <p:cNvPr id="38919" name="CuadroTexto 3"/>
          <p:cNvSpPr txBox="1">
            <a:spLocks noChangeArrowheads="1"/>
          </p:cNvSpPr>
          <p:nvPr/>
        </p:nvSpPr>
        <p:spPr bwMode="auto">
          <a:xfrm rot="-1608444">
            <a:off x="3509963" y="750888"/>
            <a:ext cx="1792287" cy="369887"/>
          </a:xfrm>
          <a:prstGeom prst="rect">
            <a:avLst/>
          </a:prstGeom>
          <a:noFill/>
          <a:ln w="9525">
            <a:noFill/>
            <a:miter lim="800000"/>
            <a:headEnd/>
            <a:tailEnd/>
          </a:ln>
        </p:spPr>
        <p:txBody>
          <a:bodyPr wrap="none">
            <a:spAutoFit/>
          </a:bodyPr>
          <a:lstStyle/>
          <a:p>
            <a:r>
              <a:rPr lang="ca-ES" b="1" dirty="0">
                <a:solidFill>
                  <a:srgbClr val="0070C0"/>
                </a:solidFill>
                <a:latin typeface="Calibri" pitchFamily="34" charset="0"/>
              </a:rPr>
              <a:t>Indústries Blaves</a:t>
            </a:r>
            <a:endParaRPr lang="es-ES" b="1" dirty="0">
              <a:solidFill>
                <a:srgbClr val="0070C0"/>
              </a:solidFill>
              <a:latin typeface="Calibri" pitchFamily="34" charset="0"/>
            </a:endParaRPr>
          </a:p>
        </p:txBody>
      </p:sp>
      <p:sp>
        <p:nvSpPr>
          <p:cNvPr id="38921" name="CuadroTexto 10"/>
          <p:cNvSpPr txBox="1">
            <a:spLocks noChangeArrowheads="1"/>
          </p:cNvSpPr>
          <p:nvPr/>
        </p:nvSpPr>
        <p:spPr bwMode="auto">
          <a:xfrm>
            <a:off x="9486900" y="1505053"/>
            <a:ext cx="1622304" cy="646331"/>
          </a:xfrm>
          <a:prstGeom prst="rect">
            <a:avLst/>
          </a:prstGeom>
          <a:noFill/>
          <a:ln w="9525">
            <a:noFill/>
            <a:miter lim="800000"/>
            <a:headEnd/>
            <a:tailEnd/>
          </a:ln>
        </p:spPr>
        <p:txBody>
          <a:bodyPr wrap="none">
            <a:spAutoFit/>
          </a:bodyPr>
          <a:lstStyle/>
          <a:p>
            <a:r>
              <a:rPr lang="ca-ES" b="1" dirty="0">
                <a:solidFill>
                  <a:srgbClr val="FF0000"/>
                </a:solidFill>
                <a:latin typeface="Calibri" pitchFamily="34" charset="0"/>
              </a:rPr>
              <a:t>Obertura </a:t>
            </a:r>
            <a:r>
              <a:rPr lang="ca-ES" b="1" dirty="0" smtClean="0">
                <a:solidFill>
                  <a:srgbClr val="FF0000"/>
                </a:solidFill>
                <a:latin typeface="Calibri" pitchFamily="34" charset="0"/>
              </a:rPr>
              <a:t>de la </a:t>
            </a:r>
          </a:p>
          <a:p>
            <a:r>
              <a:rPr lang="ca-ES" b="1" dirty="0" smtClean="0">
                <a:solidFill>
                  <a:srgbClr val="FF0000"/>
                </a:solidFill>
                <a:latin typeface="Calibri" pitchFamily="34" charset="0"/>
              </a:rPr>
              <a:t>Ciutat al </a:t>
            </a:r>
            <a:r>
              <a:rPr lang="ca-ES" b="1" dirty="0">
                <a:solidFill>
                  <a:srgbClr val="FF0000"/>
                </a:solidFill>
                <a:latin typeface="Calibri" pitchFamily="34" charset="0"/>
              </a:rPr>
              <a:t>Mar</a:t>
            </a:r>
            <a:endParaRPr lang="es-ES" b="1" dirty="0">
              <a:solidFill>
                <a:srgbClr val="FF0000"/>
              </a:solidFill>
              <a:latin typeface="Calibri" pitchFamily="34" charset="0"/>
            </a:endParaRPr>
          </a:p>
        </p:txBody>
      </p:sp>
      <p:sp>
        <p:nvSpPr>
          <p:cNvPr id="38922" name="AutoShape 5"/>
          <p:cNvSpPr>
            <a:spLocks noChangeArrowheads="1"/>
          </p:cNvSpPr>
          <p:nvPr/>
        </p:nvSpPr>
        <p:spPr bwMode="auto">
          <a:xfrm>
            <a:off x="5924550" y="5348245"/>
            <a:ext cx="3109480" cy="932007"/>
          </a:xfrm>
          <a:prstGeom prst="wedgeEllipseCallout">
            <a:avLst>
              <a:gd name="adj1" fmla="val -32366"/>
              <a:gd name="adj2" fmla="val -36519"/>
            </a:avLst>
          </a:prstGeom>
          <a:solidFill>
            <a:schemeClr val="bg1"/>
          </a:solidFill>
          <a:ln w="28575">
            <a:solidFill>
              <a:schemeClr val="tx1"/>
            </a:solidFill>
            <a:miter lim="800000"/>
            <a:headEnd/>
            <a:tailEnd/>
          </a:ln>
        </p:spPr>
        <p:txBody>
          <a:bodyPr anchor="ctr"/>
          <a:lstStyle/>
          <a:p>
            <a:pPr algn="ctr"/>
            <a:r>
              <a:rPr lang="ca-ES" b="1" dirty="0" smtClean="0">
                <a:latin typeface="Calibri" pitchFamily="34" charset="0"/>
              </a:rPr>
              <a:t>Promoció de la cultura marítima</a:t>
            </a:r>
            <a:endParaRPr lang="ca-ES" b="1" dirty="0">
              <a:latin typeface="Calibri" pitchFamily="34" charset="0"/>
            </a:endParaRPr>
          </a:p>
        </p:txBody>
      </p:sp>
      <p:sp>
        <p:nvSpPr>
          <p:cNvPr id="9" name="Forma libre 8"/>
          <p:cNvSpPr/>
          <p:nvPr/>
        </p:nvSpPr>
        <p:spPr>
          <a:xfrm>
            <a:off x="9486900" y="2124281"/>
            <a:ext cx="2717742" cy="1992261"/>
          </a:xfrm>
          <a:custGeom>
            <a:avLst/>
            <a:gdLst>
              <a:gd name="connsiteX0" fmla="*/ 5365750 w 5562600"/>
              <a:gd name="connsiteY0" fmla="*/ 0 h 4933950"/>
              <a:gd name="connsiteX1" fmla="*/ 5562600 w 5562600"/>
              <a:gd name="connsiteY1" fmla="*/ 209550 h 4933950"/>
              <a:gd name="connsiteX2" fmla="*/ 3429000 w 5562600"/>
              <a:gd name="connsiteY2" fmla="*/ 2159000 h 4933950"/>
              <a:gd name="connsiteX3" fmla="*/ 1441450 w 5562600"/>
              <a:gd name="connsiteY3" fmla="*/ 3968750 h 4933950"/>
              <a:gd name="connsiteX4" fmla="*/ 488950 w 5562600"/>
              <a:gd name="connsiteY4" fmla="*/ 4933950 h 4933950"/>
              <a:gd name="connsiteX5" fmla="*/ 0 w 5562600"/>
              <a:gd name="connsiteY5" fmla="*/ 4914900 h 4933950"/>
              <a:gd name="connsiteX6" fmla="*/ 476250 w 5562600"/>
              <a:gd name="connsiteY6" fmla="*/ 4267200 h 4933950"/>
              <a:gd name="connsiteX7" fmla="*/ 1136650 w 5562600"/>
              <a:gd name="connsiteY7" fmla="*/ 3517900 h 4933950"/>
              <a:gd name="connsiteX8" fmla="*/ 1708150 w 5562600"/>
              <a:gd name="connsiteY8" fmla="*/ 2959100 h 4933950"/>
              <a:gd name="connsiteX9" fmla="*/ 2184400 w 5562600"/>
              <a:gd name="connsiteY9" fmla="*/ 2495550 h 4933950"/>
              <a:gd name="connsiteX10" fmla="*/ 3282950 w 5562600"/>
              <a:gd name="connsiteY10" fmla="*/ 1816100 h 4933950"/>
              <a:gd name="connsiteX11" fmla="*/ 3829050 w 5562600"/>
              <a:gd name="connsiteY11" fmla="*/ 1416050 h 4933950"/>
              <a:gd name="connsiteX12" fmla="*/ 4997450 w 5562600"/>
              <a:gd name="connsiteY12" fmla="*/ 292100 h 4933950"/>
              <a:gd name="connsiteX13" fmla="*/ 5245100 w 5562600"/>
              <a:gd name="connsiteY13" fmla="*/ 133350 h 4933950"/>
              <a:gd name="connsiteX0" fmla="*/ 5365750 w 5676900"/>
              <a:gd name="connsiteY0" fmla="*/ 0 h 4933950"/>
              <a:gd name="connsiteX1" fmla="*/ 5676900 w 5676900"/>
              <a:gd name="connsiteY1" fmla="*/ 304800 h 4933950"/>
              <a:gd name="connsiteX2" fmla="*/ 3429000 w 5676900"/>
              <a:gd name="connsiteY2" fmla="*/ 21590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78400"/>
              <a:gd name="connsiteX1" fmla="*/ 5676900 w 5676900"/>
              <a:gd name="connsiteY1" fmla="*/ 304800 h 4978400"/>
              <a:gd name="connsiteX2" fmla="*/ 3492500 w 5676900"/>
              <a:gd name="connsiteY2" fmla="*/ 2235200 h 4978400"/>
              <a:gd name="connsiteX3" fmla="*/ 1536700 w 5676900"/>
              <a:gd name="connsiteY3" fmla="*/ 4076700 h 4978400"/>
              <a:gd name="connsiteX4" fmla="*/ 692150 w 5676900"/>
              <a:gd name="connsiteY4" fmla="*/ 4978400 h 4978400"/>
              <a:gd name="connsiteX5" fmla="*/ 0 w 5676900"/>
              <a:gd name="connsiteY5" fmla="*/ 4914900 h 4978400"/>
              <a:gd name="connsiteX6" fmla="*/ 476250 w 5676900"/>
              <a:gd name="connsiteY6" fmla="*/ 4267200 h 4978400"/>
              <a:gd name="connsiteX7" fmla="*/ 1136650 w 5676900"/>
              <a:gd name="connsiteY7" fmla="*/ 3517900 h 4978400"/>
              <a:gd name="connsiteX8" fmla="*/ 1708150 w 5676900"/>
              <a:gd name="connsiteY8" fmla="*/ 2959100 h 4978400"/>
              <a:gd name="connsiteX9" fmla="*/ 2184400 w 5676900"/>
              <a:gd name="connsiteY9" fmla="*/ 2495550 h 4978400"/>
              <a:gd name="connsiteX10" fmla="*/ 3282950 w 5676900"/>
              <a:gd name="connsiteY10" fmla="*/ 1816100 h 4978400"/>
              <a:gd name="connsiteX11" fmla="*/ 3829050 w 5676900"/>
              <a:gd name="connsiteY11" fmla="*/ 1416050 h 4978400"/>
              <a:gd name="connsiteX12" fmla="*/ 4997450 w 5676900"/>
              <a:gd name="connsiteY12" fmla="*/ 292100 h 4978400"/>
              <a:gd name="connsiteX13" fmla="*/ 5245100 w 56769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49350 w 5689600"/>
              <a:gd name="connsiteY7" fmla="*/ 35179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82950 w 5689600"/>
              <a:gd name="connsiteY10" fmla="*/ 179705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226050 w 5689600"/>
              <a:gd name="connsiteY0" fmla="*/ 0 h 4854575"/>
              <a:gd name="connsiteX1" fmla="*/ 5689600 w 5689600"/>
              <a:gd name="connsiteY1" fmla="*/ 180975 h 4854575"/>
              <a:gd name="connsiteX2" fmla="*/ 3505200 w 5689600"/>
              <a:gd name="connsiteY2" fmla="*/ 2111375 h 4854575"/>
              <a:gd name="connsiteX3" fmla="*/ 1549400 w 5689600"/>
              <a:gd name="connsiteY3" fmla="*/ 3952875 h 4854575"/>
              <a:gd name="connsiteX4" fmla="*/ 704850 w 5689600"/>
              <a:gd name="connsiteY4" fmla="*/ 4854575 h 4854575"/>
              <a:gd name="connsiteX5" fmla="*/ 0 w 5689600"/>
              <a:gd name="connsiteY5" fmla="*/ 4848225 h 4854575"/>
              <a:gd name="connsiteX6" fmla="*/ 488950 w 5689600"/>
              <a:gd name="connsiteY6" fmla="*/ 4143375 h 4854575"/>
              <a:gd name="connsiteX7" fmla="*/ 1117600 w 5689600"/>
              <a:gd name="connsiteY7" fmla="*/ 3368675 h 4854575"/>
              <a:gd name="connsiteX8" fmla="*/ 1714500 w 5689600"/>
              <a:gd name="connsiteY8" fmla="*/ 2803525 h 4854575"/>
              <a:gd name="connsiteX9" fmla="*/ 2197100 w 5689600"/>
              <a:gd name="connsiteY9" fmla="*/ 2371725 h 4854575"/>
              <a:gd name="connsiteX10" fmla="*/ 3282950 w 5689600"/>
              <a:gd name="connsiteY10" fmla="*/ 1673225 h 4854575"/>
              <a:gd name="connsiteX11" fmla="*/ 3841750 w 5689600"/>
              <a:gd name="connsiteY11" fmla="*/ 1292225 h 4854575"/>
              <a:gd name="connsiteX12" fmla="*/ 5010150 w 5689600"/>
              <a:gd name="connsiteY12" fmla="*/ 168275 h 4854575"/>
              <a:gd name="connsiteX13" fmla="*/ 5257800 w 5689600"/>
              <a:gd name="connsiteY13" fmla="*/ 9525 h 4854575"/>
              <a:gd name="connsiteX0" fmla="*/ 5226050 w 5327650"/>
              <a:gd name="connsiteY0" fmla="*/ 0 h 4854575"/>
              <a:gd name="connsiteX1" fmla="*/ 5327650 w 5327650"/>
              <a:gd name="connsiteY1" fmla="*/ 514350 h 4854575"/>
              <a:gd name="connsiteX2" fmla="*/ 3505200 w 5327650"/>
              <a:gd name="connsiteY2" fmla="*/ 2111375 h 4854575"/>
              <a:gd name="connsiteX3" fmla="*/ 1549400 w 5327650"/>
              <a:gd name="connsiteY3" fmla="*/ 3952875 h 4854575"/>
              <a:gd name="connsiteX4" fmla="*/ 704850 w 5327650"/>
              <a:gd name="connsiteY4" fmla="*/ 4854575 h 4854575"/>
              <a:gd name="connsiteX5" fmla="*/ 0 w 5327650"/>
              <a:gd name="connsiteY5" fmla="*/ 4848225 h 4854575"/>
              <a:gd name="connsiteX6" fmla="*/ 488950 w 5327650"/>
              <a:gd name="connsiteY6" fmla="*/ 4143375 h 4854575"/>
              <a:gd name="connsiteX7" fmla="*/ 1117600 w 5327650"/>
              <a:gd name="connsiteY7" fmla="*/ 3368675 h 4854575"/>
              <a:gd name="connsiteX8" fmla="*/ 1714500 w 5327650"/>
              <a:gd name="connsiteY8" fmla="*/ 2803525 h 4854575"/>
              <a:gd name="connsiteX9" fmla="*/ 2197100 w 5327650"/>
              <a:gd name="connsiteY9" fmla="*/ 2371725 h 4854575"/>
              <a:gd name="connsiteX10" fmla="*/ 3282950 w 5327650"/>
              <a:gd name="connsiteY10" fmla="*/ 1673225 h 4854575"/>
              <a:gd name="connsiteX11" fmla="*/ 3841750 w 5327650"/>
              <a:gd name="connsiteY11" fmla="*/ 1292225 h 4854575"/>
              <a:gd name="connsiteX12" fmla="*/ 5010150 w 5327650"/>
              <a:gd name="connsiteY12" fmla="*/ 168275 h 4854575"/>
              <a:gd name="connsiteX13" fmla="*/ 5257800 w 5327650"/>
              <a:gd name="connsiteY13" fmla="*/ 9525 h 4854575"/>
              <a:gd name="connsiteX0" fmla="*/ 5226050 w 5327650"/>
              <a:gd name="connsiteY0" fmla="*/ 57150 h 4911725"/>
              <a:gd name="connsiteX1" fmla="*/ 5327650 w 5327650"/>
              <a:gd name="connsiteY1" fmla="*/ 571500 h 4911725"/>
              <a:gd name="connsiteX2" fmla="*/ 3505200 w 5327650"/>
              <a:gd name="connsiteY2" fmla="*/ 2168525 h 4911725"/>
              <a:gd name="connsiteX3" fmla="*/ 1549400 w 5327650"/>
              <a:gd name="connsiteY3" fmla="*/ 4010025 h 4911725"/>
              <a:gd name="connsiteX4" fmla="*/ 704850 w 5327650"/>
              <a:gd name="connsiteY4" fmla="*/ 4911725 h 4911725"/>
              <a:gd name="connsiteX5" fmla="*/ 0 w 5327650"/>
              <a:gd name="connsiteY5" fmla="*/ 4905375 h 4911725"/>
              <a:gd name="connsiteX6" fmla="*/ 488950 w 5327650"/>
              <a:gd name="connsiteY6" fmla="*/ 4200525 h 4911725"/>
              <a:gd name="connsiteX7" fmla="*/ 1117600 w 5327650"/>
              <a:gd name="connsiteY7" fmla="*/ 3425825 h 4911725"/>
              <a:gd name="connsiteX8" fmla="*/ 1714500 w 5327650"/>
              <a:gd name="connsiteY8" fmla="*/ 2860675 h 4911725"/>
              <a:gd name="connsiteX9" fmla="*/ 2197100 w 5327650"/>
              <a:gd name="connsiteY9" fmla="*/ 2428875 h 4911725"/>
              <a:gd name="connsiteX10" fmla="*/ 3282950 w 5327650"/>
              <a:gd name="connsiteY10" fmla="*/ 1730375 h 4911725"/>
              <a:gd name="connsiteX11" fmla="*/ 3841750 w 5327650"/>
              <a:gd name="connsiteY11" fmla="*/ 1349375 h 4911725"/>
              <a:gd name="connsiteX12" fmla="*/ 5010150 w 5327650"/>
              <a:gd name="connsiteY12" fmla="*/ 225425 h 4911725"/>
              <a:gd name="connsiteX13" fmla="*/ 5314950 w 5327650"/>
              <a:gd name="connsiteY13" fmla="*/ 0 h 4911725"/>
              <a:gd name="connsiteX0" fmla="*/ 5226050 w 5314950"/>
              <a:gd name="connsiteY0" fmla="*/ 57150 h 4911725"/>
              <a:gd name="connsiteX1" fmla="*/ 5289550 w 5314950"/>
              <a:gd name="connsiteY1" fmla="*/ 647700 h 4911725"/>
              <a:gd name="connsiteX2" fmla="*/ 3505200 w 5314950"/>
              <a:gd name="connsiteY2" fmla="*/ 2168525 h 4911725"/>
              <a:gd name="connsiteX3" fmla="*/ 1549400 w 5314950"/>
              <a:gd name="connsiteY3" fmla="*/ 4010025 h 4911725"/>
              <a:gd name="connsiteX4" fmla="*/ 704850 w 5314950"/>
              <a:gd name="connsiteY4" fmla="*/ 4911725 h 4911725"/>
              <a:gd name="connsiteX5" fmla="*/ 0 w 5314950"/>
              <a:gd name="connsiteY5" fmla="*/ 4905375 h 4911725"/>
              <a:gd name="connsiteX6" fmla="*/ 488950 w 5314950"/>
              <a:gd name="connsiteY6" fmla="*/ 4200525 h 4911725"/>
              <a:gd name="connsiteX7" fmla="*/ 1117600 w 5314950"/>
              <a:gd name="connsiteY7" fmla="*/ 3425825 h 4911725"/>
              <a:gd name="connsiteX8" fmla="*/ 1714500 w 5314950"/>
              <a:gd name="connsiteY8" fmla="*/ 2860675 h 4911725"/>
              <a:gd name="connsiteX9" fmla="*/ 2197100 w 5314950"/>
              <a:gd name="connsiteY9" fmla="*/ 2428875 h 4911725"/>
              <a:gd name="connsiteX10" fmla="*/ 3282950 w 5314950"/>
              <a:gd name="connsiteY10" fmla="*/ 1730375 h 4911725"/>
              <a:gd name="connsiteX11" fmla="*/ 3841750 w 5314950"/>
              <a:gd name="connsiteY11" fmla="*/ 1349375 h 4911725"/>
              <a:gd name="connsiteX12" fmla="*/ 5010150 w 5314950"/>
              <a:gd name="connsiteY12" fmla="*/ 225425 h 4911725"/>
              <a:gd name="connsiteX13" fmla="*/ 5314950 w 5314950"/>
              <a:gd name="connsiteY13" fmla="*/ 0 h 4911725"/>
              <a:gd name="connsiteX0" fmla="*/ 5264150 w 5314950"/>
              <a:gd name="connsiteY0" fmla="*/ 0 h 4921250"/>
              <a:gd name="connsiteX1" fmla="*/ 5289550 w 5314950"/>
              <a:gd name="connsiteY1" fmla="*/ 657225 h 4921250"/>
              <a:gd name="connsiteX2" fmla="*/ 3505200 w 5314950"/>
              <a:gd name="connsiteY2" fmla="*/ 2178050 h 4921250"/>
              <a:gd name="connsiteX3" fmla="*/ 1549400 w 5314950"/>
              <a:gd name="connsiteY3" fmla="*/ 4019550 h 4921250"/>
              <a:gd name="connsiteX4" fmla="*/ 704850 w 5314950"/>
              <a:gd name="connsiteY4" fmla="*/ 4921250 h 4921250"/>
              <a:gd name="connsiteX5" fmla="*/ 0 w 5314950"/>
              <a:gd name="connsiteY5" fmla="*/ 4914900 h 4921250"/>
              <a:gd name="connsiteX6" fmla="*/ 488950 w 5314950"/>
              <a:gd name="connsiteY6" fmla="*/ 4210050 h 4921250"/>
              <a:gd name="connsiteX7" fmla="*/ 1117600 w 5314950"/>
              <a:gd name="connsiteY7" fmla="*/ 3435350 h 4921250"/>
              <a:gd name="connsiteX8" fmla="*/ 1714500 w 5314950"/>
              <a:gd name="connsiteY8" fmla="*/ 2870200 h 4921250"/>
              <a:gd name="connsiteX9" fmla="*/ 2197100 w 5314950"/>
              <a:gd name="connsiteY9" fmla="*/ 2438400 h 4921250"/>
              <a:gd name="connsiteX10" fmla="*/ 3282950 w 5314950"/>
              <a:gd name="connsiteY10" fmla="*/ 1739900 h 4921250"/>
              <a:gd name="connsiteX11" fmla="*/ 3841750 w 5314950"/>
              <a:gd name="connsiteY11" fmla="*/ 1358900 h 4921250"/>
              <a:gd name="connsiteX12" fmla="*/ 5010150 w 5314950"/>
              <a:gd name="connsiteY12" fmla="*/ 234950 h 4921250"/>
              <a:gd name="connsiteX13" fmla="*/ 5314950 w 5314950"/>
              <a:gd name="connsiteY13" fmla="*/ 9525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4950" h="4921250">
                <a:moveTo>
                  <a:pt x="5264150" y="0"/>
                </a:moveTo>
                <a:lnTo>
                  <a:pt x="5289550" y="657225"/>
                </a:lnTo>
                <a:cubicBezTo>
                  <a:pt x="4540250" y="1275292"/>
                  <a:pt x="4128558" y="1617663"/>
                  <a:pt x="3505200" y="2178050"/>
                </a:cubicBezTo>
                <a:cubicBezTo>
                  <a:pt x="2881842" y="2738437"/>
                  <a:pt x="2161117" y="3397250"/>
                  <a:pt x="1549400" y="4019550"/>
                </a:cubicBezTo>
                <a:lnTo>
                  <a:pt x="704850" y="4921250"/>
                </a:lnTo>
                <a:lnTo>
                  <a:pt x="0" y="4914900"/>
                </a:lnTo>
                <a:lnTo>
                  <a:pt x="488950" y="4210050"/>
                </a:lnTo>
                <a:lnTo>
                  <a:pt x="1117600" y="3435350"/>
                </a:lnTo>
                <a:cubicBezTo>
                  <a:pt x="1318683" y="3257550"/>
                  <a:pt x="1534583" y="3036358"/>
                  <a:pt x="1714500" y="2870200"/>
                </a:cubicBezTo>
                <a:cubicBezTo>
                  <a:pt x="1894417" y="2704042"/>
                  <a:pt x="2038350" y="2592917"/>
                  <a:pt x="2197100" y="2438400"/>
                </a:cubicBezTo>
                <a:lnTo>
                  <a:pt x="3282950" y="1739900"/>
                </a:lnTo>
                <a:lnTo>
                  <a:pt x="3841750" y="1358900"/>
                </a:lnTo>
                <a:lnTo>
                  <a:pt x="5010150" y="234950"/>
                </a:lnTo>
                <a:lnTo>
                  <a:pt x="5314950" y="9525"/>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extLst>
      <p:ext uri="{BB962C8B-B14F-4D97-AF65-F5344CB8AC3E}">
        <p14:creationId xmlns:p14="http://schemas.microsoft.com/office/powerpoint/2010/main" val="3444194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de flecha 18"/>
          <p:cNvCxnSpPr/>
          <p:nvPr/>
        </p:nvCxnSpPr>
        <p:spPr>
          <a:xfrm>
            <a:off x="7283450" y="3046413"/>
            <a:ext cx="0" cy="143986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14" idx="2"/>
          </p:cNvCxnSpPr>
          <p:nvPr/>
        </p:nvCxnSpPr>
        <p:spPr>
          <a:xfrm>
            <a:off x="2362201" y="3046413"/>
            <a:ext cx="2095499" cy="143192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892" name="CuadroTexto 3"/>
          <p:cNvSpPr txBox="1">
            <a:spLocks noChangeArrowheads="1"/>
          </p:cNvSpPr>
          <p:nvPr/>
        </p:nvSpPr>
        <p:spPr bwMode="auto">
          <a:xfrm>
            <a:off x="1192213" y="822325"/>
            <a:ext cx="9721850" cy="368300"/>
          </a:xfrm>
          <a:prstGeom prst="rect">
            <a:avLst/>
          </a:prstGeom>
          <a:solidFill>
            <a:schemeClr val="tx2"/>
          </a:solidFill>
          <a:ln w="9525">
            <a:noFill/>
            <a:miter lim="800000"/>
            <a:headEnd/>
            <a:tailEnd/>
          </a:ln>
        </p:spPr>
        <p:txBody>
          <a:bodyPr wrap="square">
            <a:spAutoFit/>
          </a:bodyPr>
          <a:lstStyle/>
          <a:p>
            <a:r>
              <a:rPr lang="ca-ES" dirty="0">
                <a:solidFill>
                  <a:schemeClr val="bg1"/>
                </a:solidFill>
                <a:latin typeface="Open Sans"/>
                <a:ea typeface="Open Sans"/>
                <a:cs typeface="Open Sans"/>
              </a:rPr>
              <a:t>Objectiu I: </a:t>
            </a:r>
            <a:r>
              <a:rPr lang="ca-ES" b="1" dirty="0" smtClean="0">
                <a:solidFill>
                  <a:schemeClr val="bg1"/>
                </a:solidFill>
                <a:latin typeface="Open Sans"/>
                <a:ea typeface="Open Sans"/>
                <a:cs typeface="Open Sans"/>
              </a:rPr>
              <a:t>Desplegar els actius marítims</a:t>
            </a:r>
            <a:endParaRPr lang="ca-ES" b="1" dirty="0">
              <a:solidFill>
                <a:schemeClr val="bg1"/>
              </a:solidFill>
              <a:latin typeface="Open Sans"/>
              <a:ea typeface="Open Sans"/>
              <a:cs typeface="Open Sans"/>
            </a:endParaRPr>
          </a:p>
        </p:txBody>
      </p:sp>
      <p:sp>
        <p:nvSpPr>
          <p:cNvPr id="8" name="Rectángulo 7"/>
          <p:cNvSpPr/>
          <p:nvPr/>
        </p:nvSpPr>
        <p:spPr>
          <a:xfrm>
            <a:off x="1192213"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Urbanisme del front marítim</a:t>
            </a:r>
            <a:endParaRPr lang="ca-E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ángulo 8"/>
          <p:cNvSpPr/>
          <p:nvPr/>
        </p:nvSpPr>
        <p:spPr>
          <a:xfrm>
            <a:off x="6113463"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Promoció de la cultura marítima</a:t>
            </a:r>
            <a:endParaRPr lang="ca-E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ángulo 9"/>
          <p:cNvSpPr/>
          <p:nvPr/>
        </p:nvSpPr>
        <p:spPr>
          <a:xfrm>
            <a:off x="8572500" y="1428750"/>
            <a:ext cx="2341563" cy="5048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Promoció activitats econòmiques portuàries</a:t>
            </a:r>
            <a:endParaRPr lang="ca-E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ángulo 10"/>
          <p:cNvSpPr/>
          <p:nvPr/>
        </p:nvSpPr>
        <p:spPr>
          <a:xfrm>
            <a:off x="3652838"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400" dirty="0">
                <a:latin typeface="Open Sans" panose="020B0606030504020204" pitchFamily="34" charset="0"/>
                <a:ea typeface="Open Sans" panose="020B0606030504020204" pitchFamily="34" charset="0"/>
                <a:cs typeface="Open Sans" panose="020B0606030504020204" pitchFamily="34" charset="0"/>
              </a:rPr>
              <a:t>Gestió </a:t>
            </a:r>
            <a:r>
              <a:rPr lang="ca-ES" sz="1400" dirty="0" smtClean="0">
                <a:latin typeface="Open Sans" panose="020B0606030504020204" pitchFamily="34" charset="0"/>
                <a:ea typeface="Open Sans" panose="020B0606030504020204" pitchFamily="34" charset="0"/>
                <a:cs typeface="Open Sans" panose="020B0606030504020204" pitchFamily="34" charset="0"/>
              </a:rPr>
              <a:t>pública dels </a:t>
            </a:r>
            <a:r>
              <a:rPr lang="ca-ES" sz="1400" dirty="0">
                <a:latin typeface="Open Sans" panose="020B0606030504020204" pitchFamily="34" charset="0"/>
                <a:ea typeface="Open Sans" panose="020B0606030504020204" pitchFamily="34" charset="0"/>
                <a:cs typeface="Open Sans" panose="020B0606030504020204" pitchFamily="34" charset="0"/>
              </a:rPr>
              <a:t>espais comercials del port</a:t>
            </a:r>
          </a:p>
        </p:txBody>
      </p:sp>
      <p:sp>
        <p:nvSpPr>
          <p:cNvPr id="12" name="Rectángulo 11"/>
          <p:cNvSpPr/>
          <p:nvPr/>
        </p:nvSpPr>
        <p:spPr>
          <a:xfrm>
            <a:off x="6113463" y="2047875"/>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Esport</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a:t>
            </a:r>
            <a:r>
              <a:rPr lang="ca-ES" sz="1500" dirty="0" smtClean="0">
                <a:latin typeface="Open Sans" panose="020B0606030504020204" pitchFamily="34" charset="0"/>
                <a:ea typeface="Open Sans" panose="020B0606030504020204" pitchFamily="34" charset="0"/>
                <a:cs typeface="Open Sans" panose="020B0606030504020204" pitchFamily="34" charset="0"/>
              </a:rPr>
              <a:t>Convivència </a:t>
            </a:r>
            <a:endParaRPr lang="ca-ES" sz="1500"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a:t>
            </a:r>
            <a:r>
              <a:rPr lang="ca-ES" sz="1500" dirty="0" smtClean="0">
                <a:latin typeface="Open Sans" panose="020B0606030504020204" pitchFamily="34" charset="0"/>
                <a:ea typeface="Open Sans" panose="020B0606030504020204" pitchFamily="34" charset="0"/>
                <a:cs typeface="Open Sans" panose="020B0606030504020204" pitchFamily="34" charset="0"/>
              </a:rPr>
              <a:t>Medi ambient: Alguer</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ángulo 12"/>
          <p:cNvSpPr/>
          <p:nvPr/>
        </p:nvSpPr>
        <p:spPr>
          <a:xfrm>
            <a:off x="8572500" y="2055813"/>
            <a:ext cx="2341563"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a:defRPr/>
            </a:pPr>
            <a:r>
              <a:rPr lang="ca-ES" sz="1400" dirty="0" smtClean="0">
                <a:latin typeface="Open Sans" panose="020B0606030504020204" pitchFamily="34" charset="0"/>
                <a:ea typeface="Open Sans" panose="020B0606030504020204" pitchFamily="34" charset="0"/>
                <a:cs typeface="Open Sans" panose="020B0606030504020204" pitchFamily="34" charset="0"/>
              </a:rPr>
              <a:t>- Formació </a:t>
            </a:r>
            <a:r>
              <a:rPr lang="ca-ES" sz="1400" dirty="0">
                <a:latin typeface="Open Sans" panose="020B0606030504020204" pitchFamily="34" charset="0"/>
                <a:ea typeface="Open Sans" panose="020B0606030504020204" pitchFamily="34" charset="0"/>
                <a:cs typeface="Open Sans" panose="020B0606030504020204" pitchFamily="34" charset="0"/>
              </a:rPr>
              <a:t>professional i recerca</a:t>
            </a:r>
          </a:p>
          <a:p>
            <a:pPr fontAlgn="auto">
              <a:spcBef>
                <a:spcPts val="0"/>
              </a:spcBef>
              <a:spcAft>
                <a:spcPts val="0"/>
              </a:spcAft>
              <a:defRPr/>
            </a:pP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ángulo 13"/>
          <p:cNvSpPr/>
          <p:nvPr/>
        </p:nvSpPr>
        <p:spPr>
          <a:xfrm>
            <a:off x="1192213" y="2055813"/>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 Itineraris centre-mar-port-</a:t>
            </a:r>
            <a:r>
              <a:rPr lang="ca-ES" sz="1500" dirty="0" err="1" smtClean="0">
                <a:latin typeface="Open Sans" panose="020B0606030504020204" pitchFamily="34" charset="0"/>
                <a:ea typeface="Open Sans" panose="020B0606030504020204" pitchFamily="34" charset="0"/>
                <a:cs typeface="Open Sans" panose="020B0606030504020204" pitchFamily="34" charset="0"/>
              </a:rPr>
              <a:t>tecnocampus</a:t>
            </a:r>
            <a:r>
              <a:rPr lang="ca-ES" sz="1500" dirty="0" smtClean="0">
                <a:latin typeface="Open Sans" panose="020B0606030504020204" pitchFamily="34" charset="0"/>
                <a:ea typeface="Open Sans" panose="020B0606030504020204" pitchFamily="34" charset="0"/>
                <a:cs typeface="Open Sans" panose="020B0606030504020204" pitchFamily="34" charset="0"/>
              </a:rPr>
              <a:t>.</a:t>
            </a:r>
          </a:p>
          <a:p>
            <a:pP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 Gestió aparcament.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ángulo 14"/>
          <p:cNvSpPr/>
          <p:nvPr/>
        </p:nvSpPr>
        <p:spPr>
          <a:xfrm>
            <a:off x="3652838" y="2055813"/>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 Dinamització dels serveis i l’atracció social del </a:t>
            </a:r>
            <a:r>
              <a:rPr lang="ca-ES" sz="1500" dirty="0">
                <a:latin typeface="Open Sans" panose="020B0606030504020204" pitchFamily="34" charset="0"/>
                <a:ea typeface="Open Sans" panose="020B0606030504020204" pitchFamily="34" charset="0"/>
                <a:cs typeface="Open Sans" panose="020B0606030504020204" pitchFamily="34" charset="0"/>
              </a:rPr>
              <a:t>port</a:t>
            </a:r>
          </a:p>
        </p:txBody>
      </p:sp>
      <p:sp>
        <p:nvSpPr>
          <p:cNvPr id="18" name="Rectángulo 17"/>
          <p:cNvSpPr/>
          <p:nvPr/>
        </p:nvSpPr>
        <p:spPr>
          <a:xfrm>
            <a:off x="3398838" y="4586289"/>
            <a:ext cx="2339975" cy="99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Economia de serveis: </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-Restauració</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-Oci</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-Comerç</a:t>
            </a:r>
          </a:p>
        </p:txBody>
      </p:sp>
      <p:sp>
        <p:nvSpPr>
          <p:cNvPr id="22" name="Rectángulo 21"/>
          <p:cNvSpPr/>
          <p:nvPr/>
        </p:nvSpPr>
        <p:spPr>
          <a:xfrm>
            <a:off x="6305984" y="4578351"/>
            <a:ext cx="2339975" cy="99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Economia blava</a:t>
            </a:r>
          </a:p>
          <a:p>
            <a:pP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Indústries i serveis complementàries al front marítim català</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lecha izquierda y derecha 22"/>
          <p:cNvSpPr/>
          <p:nvPr/>
        </p:nvSpPr>
        <p:spPr>
          <a:xfrm>
            <a:off x="5805705" y="4976019"/>
            <a:ext cx="433387" cy="212725"/>
          </a:xfrm>
          <a:prstGeom prst="lef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37906" name="CuadroTexto 2"/>
          <p:cNvSpPr txBox="1">
            <a:spLocks noChangeArrowheads="1"/>
          </p:cNvSpPr>
          <p:nvPr/>
        </p:nvSpPr>
        <p:spPr bwMode="auto">
          <a:xfrm rot="-5400000">
            <a:off x="108136" y="1896954"/>
            <a:ext cx="1307730" cy="646331"/>
          </a:xfrm>
          <a:prstGeom prst="rect">
            <a:avLst/>
          </a:prstGeom>
          <a:noFill/>
          <a:ln w="9525">
            <a:noFill/>
            <a:miter lim="800000"/>
            <a:headEnd/>
            <a:tailEnd/>
          </a:ln>
        </p:spPr>
        <p:txBody>
          <a:bodyPr wrap="none">
            <a:spAutoFit/>
          </a:bodyPr>
          <a:lstStyle/>
          <a:p>
            <a:pPr algn="ctr"/>
            <a:r>
              <a:rPr lang="ca-ES" dirty="0">
                <a:latin typeface="Calibri" pitchFamily="34" charset="0"/>
              </a:rPr>
              <a:t>CURT </a:t>
            </a:r>
            <a:r>
              <a:rPr lang="ca-ES" dirty="0" smtClean="0">
                <a:latin typeface="Calibri" pitchFamily="34" charset="0"/>
              </a:rPr>
              <a:t>I MIG </a:t>
            </a:r>
          </a:p>
          <a:p>
            <a:pPr algn="ctr"/>
            <a:r>
              <a:rPr lang="ca-ES" dirty="0" smtClean="0">
                <a:latin typeface="Calibri" pitchFamily="34" charset="0"/>
              </a:rPr>
              <a:t>TERMINI</a:t>
            </a:r>
            <a:endParaRPr lang="es-ES" dirty="0">
              <a:latin typeface="Calibri" pitchFamily="34" charset="0"/>
            </a:endParaRPr>
          </a:p>
        </p:txBody>
      </p:sp>
      <p:sp>
        <p:nvSpPr>
          <p:cNvPr id="37907" name="CuadroTexto 23"/>
          <p:cNvSpPr txBox="1">
            <a:spLocks noChangeArrowheads="1"/>
          </p:cNvSpPr>
          <p:nvPr/>
        </p:nvSpPr>
        <p:spPr bwMode="auto">
          <a:xfrm rot="-5400000">
            <a:off x="-122237" y="4784725"/>
            <a:ext cx="1766887" cy="646113"/>
          </a:xfrm>
          <a:prstGeom prst="rect">
            <a:avLst/>
          </a:prstGeom>
          <a:noFill/>
          <a:ln w="9525">
            <a:noFill/>
            <a:miter lim="800000"/>
            <a:headEnd/>
            <a:tailEnd/>
          </a:ln>
        </p:spPr>
        <p:txBody>
          <a:bodyPr>
            <a:spAutoFit/>
          </a:bodyPr>
          <a:lstStyle/>
          <a:p>
            <a:pPr algn="ctr"/>
            <a:r>
              <a:rPr lang="ca-ES">
                <a:latin typeface="Calibri" pitchFamily="34" charset="0"/>
              </a:rPr>
              <a:t>MIG I LLARG TERMINI</a:t>
            </a:r>
            <a:endParaRPr lang="es-ES">
              <a:latin typeface="Calibri" pitchFamily="34" charset="0"/>
            </a:endParaRPr>
          </a:p>
        </p:txBody>
      </p:sp>
      <p:cxnSp>
        <p:nvCxnSpPr>
          <p:cNvPr id="25" name="Conector recto de flecha 24"/>
          <p:cNvCxnSpPr/>
          <p:nvPr/>
        </p:nvCxnSpPr>
        <p:spPr>
          <a:xfrm flipH="1">
            <a:off x="7450138" y="3038475"/>
            <a:ext cx="2281237" cy="143986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a:off x="4654550" y="3046413"/>
            <a:ext cx="568176" cy="143986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893" name="CuadroTexto 4"/>
          <p:cNvSpPr txBox="1">
            <a:spLocks noChangeArrowheads="1"/>
          </p:cNvSpPr>
          <p:nvPr/>
        </p:nvSpPr>
        <p:spPr bwMode="auto">
          <a:xfrm>
            <a:off x="1192213" y="3396456"/>
            <a:ext cx="9721850" cy="369888"/>
          </a:xfrm>
          <a:prstGeom prst="rect">
            <a:avLst/>
          </a:prstGeom>
          <a:solidFill>
            <a:schemeClr val="tx2"/>
          </a:solidFill>
          <a:ln w="9525">
            <a:noFill/>
            <a:miter lim="800000"/>
            <a:headEnd/>
            <a:tailEnd/>
          </a:ln>
        </p:spPr>
        <p:txBody>
          <a:bodyPr wrap="square">
            <a:spAutoFit/>
          </a:bodyPr>
          <a:lstStyle/>
          <a:p>
            <a:r>
              <a:rPr lang="ca-ES" dirty="0">
                <a:solidFill>
                  <a:schemeClr val="bg1"/>
                </a:solidFill>
                <a:latin typeface="Open Sans"/>
                <a:ea typeface="Open Sans"/>
                <a:cs typeface="Open Sans"/>
              </a:rPr>
              <a:t>Objectiu II: </a:t>
            </a:r>
            <a:r>
              <a:rPr lang="ca-ES" b="1" dirty="0" smtClean="0">
                <a:solidFill>
                  <a:schemeClr val="bg1"/>
                </a:solidFill>
                <a:latin typeface="Open Sans"/>
                <a:ea typeface="Open Sans"/>
                <a:cs typeface="Open Sans"/>
              </a:rPr>
              <a:t>Valoritzar econòmicament els actius marítims</a:t>
            </a:r>
            <a:endParaRPr lang="ca-ES" b="1" dirty="0">
              <a:solidFill>
                <a:schemeClr val="bg1"/>
              </a:solidFill>
              <a:latin typeface="Open Sans"/>
              <a:ea typeface="Open Sans"/>
              <a:cs typeface="Open Sans"/>
            </a:endParaRPr>
          </a:p>
        </p:txBody>
      </p:sp>
    </p:spTree>
    <p:extLst>
      <p:ext uri="{BB962C8B-B14F-4D97-AF65-F5344CB8AC3E}">
        <p14:creationId xmlns:p14="http://schemas.microsoft.com/office/powerpoint/2010/main" val="3026452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45857" y="3076814"/>
            <a:ext cx="2152130" cy="1717125"/>
          </a:xfrm>
          <a:prstGeom prst="rect">
            <a:avLst/>
          </a:prstGeom>
          <a:solidFill>
            <a:schemeClr val="accent1">
              <a:lumMod val="20000"/>
              <a:lumOff val="80000"/>
            </a:schemeClr>
          </a:solidFill>
        </p:spPr>
      </p:pic>
      <p:grpSp>
        <p:nvGrpSpPr>
          <p:cNvPr id="4" name="Grupo 3"/>
          <p:cNvGrpSpPr/>
          <p:nvPr/>
        </p:nvGrpSpPr>
        <p:grpSpPr>
          <a:xfrm>
            <a:off x="469989" y="1691405"/>
            <a:ext cx="2183333" cy="810490"/>
            <a:chOff x="3584664" y="1091767"/>
            <a:chExt cx="2183333" cy="810490"/>
          </a:xfrm>
        </p:grpSpPr>
        <p:sp>
          <p:nvSpPr>
            <p:cNvPr id="8" name="Elipse 7"/>
            <p:cNvSpPr/>
            <p:nvPr/>
          </p:nvSpPr>
          <p:spPr>
            <a:xfrm rot="19905329">
              <a:off x="3584664" y="1091767"/>
              <a:ext cx="2183333" cy="810490"/>
            </a:xfrm>
            <a:prstGeom prst="ellipse">
              <a:avLst/>
            </a:prstGeom>
            <a:noFill/>
            <a:ln w="149225" cmpd="tri"/>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s-ES"/>
            </a:p>
          </p:txBody>
        </p:sp>
        <p:sp>
          <p:nvSpPr>
            <p:cNvPr id="38919" name="CuadroTexto 3"/>
            <p:cNvSpPr txBox="1">
              <a:spLocks noChangeArrowheads="1"/>
            </p:cNvSpPr>
            <p:nvPr/>
          </p:nvSpPr>
          <p:spPr bwMode="auto">
            <a:xfrm rot="-1608444">
              <a:off x="3780186" y="1312068"/>
              <a:ext cx="1792287" cy="369887"/>
            </a:xfrm>
            <a:prstGeom prst="rect">
              <a:avLst/>
            </a:prstGeom>
            <a:noFill/>
            <a:ln w="9525">
              <a:noFill/>
              <a:miter lim="800000"/>
              <a:headEnd/>
              <a:tailEnd/>
            </a:ln>
          </p:spPr>
          <p:txBody>
            <a:bodyPr wrap="none">
              <a:spAutoFit/>
            </a:bodyPr>
            <a:lstStyle/>
            <a:p>
              <a:r>
                <a:rPr lang="ca-ES" b="1" dirty="0">
                  <a:solidFill>
                    <a:srgbClr val="0070C0"/>
                  </a:solidFill>
                  <a:latin typeface="Calibri" pitchFamily="34" charset="0"/>
                </a:rPr>
                <a:t>Indústries Blaves</a:t>
              </a:r>
              <a:endParaRPr lang="es-ES" b="1" dirty="0">
                <a:solidFill>
                  <a:srgbClr val="0070C0"/>
                </a:solidFill>
                <a:latin typeface="Calibri" pitchFamily="34" charset="0"/>
              </a:endParaRPr>
            </a:p>
          </p:txBody>
        </p:sp>
      </p:grpSp>
      <p:sp>
        <p:nvSpPr>
          <p:cNvPr id="38921" name="CuadroTexto 10"/>
          <p:cNvSpPr txBox="1">
            <a:spLocks noChangeArrowheads="1"/>
          </p:cNvSpPr>
          <p:nvPr/>
        </p:nvSpPr>
        <p:spPr bwMode="auto">
          <a:xfrm>
            <a:off x="465374" y="3182267"/>
            <a:ext cx="1107739" cy="646331"/>
          </a:xfrm>
          <a:prstGeom prst="rect">
            <a:avLst/>
          </a:prstGeom>
          <a:noFill/>
          <a:ln w="9525">
            <a:noFill/>
            <a:miter lim="800000"/>
            <a:headEnd/>
            <a:tailEnd/>
          </a:ln>
        </p:spPr>
        <p:txBody>
          <a:bodyPr wrap="none">
            <a:spAutoFit/>
          </a:bodyPr>
          <a:lstStyle/>
          <a:p>
            <a:r>
              <a:rPr lang="ca-ES" b="1" dirty="0">
                <a:solidFill>
                  <a:srgbClr val="FF0000"/>
                </a:solidFill>
                <a:latin typeface="Calibri" pitchFamily="34" charset="0"/>
              </a:rPr>
              <a:t>Obertura </a:t>
            </a:r>
            <a:endParaRPr lang="ca-ES" b="1" dirty="0" smtClean="0">
              <a:solidFill>
                <a:srgbClr val="FF0000"/>
              </a:solidFill>
              <a:latin typeface="Calibri" pitchFamily="34" charset="0"/>
            </a:endParaRPr>
          </a:p>
          <a:p>
            <a:r>
              <a:rPr lang="ca-ES" b="1" dirty="0" smtClean="0">
                <a:solidFill>
                  <a:srgbClr val="FF0000"/>
                </a:solidFill>
                <a:latin typeface="Calibri" pitchFamily="34" charset="0"/>
              </a:rPr>
              <a:t>al </a:t>
            </a:r>
            <a:r>
              <a:rPr lang="ca-ES" b="1" dirty="0">
                <a:solidFill>
                  <a:srgbClr val="FF0000"/>
                </a:solidFill>
                <a:latin typeface="Calibri" pitchFamily="34" charset="0"/>
              </a:rPr>
              <a:t>Mar</a:t>
            </a:r>
            <a:endParaRPr lang="es-ES" b="1" dirty="0">
              <a:solidFill>
                <a:srgbClr val="FF0000"/>
              </a:solidFill>
              <a:latin typeface="Calibri" pitchFamily="34" charset="0"/>
            </a:endParaRPr>
          </a:p>
        </p:txBody>
      </p:sp>
      <p:sp>
        <p:nvSpPr>
          <p:cNvPr id="38922" name="AutoShape 5"/>
          <p:cNvSpPr>
            <a:spLocks noChangeArrowheads="1"/>
          </p:cNvSpPr>
          <p:nvPr/>
        </p:nvSpPr>
        <p:spPr bwMode="auto">
          <a:xfrm>
            <a:off x="541574" y="5336145"/>
            <a:ext cx="1837490" cy="873718"/>
          </a:xfrm>
          <a:prstGeom prst="wedgeEllipseCallout">
            <a:avLst>
              <a:gd name="adj1" fmla="val -32366"/>
              <a:gd name="adj2" fmla="val -36519"/>
            </a:avLst>
          </a:prstGeom>
          <a:solidFill>
            <a:schemeClr val="bg1"/>
          </a:solidFill>
          <a:ln w="28575">
            <a:solidFill>
              <a:schemeClr val="tx1"/>
            </a:solidFill>
            <a:miter lim="800000"/>
            <a:headEnd/>
            <a:tailEnd/>
          </a:ln>
        </p:spPr>
        <p:txBody>
          <a:bodyPr anchor="ctr"/>
          <a:lstStyle/>
          <a:p>
            <a:pPr algn="ctr"/>
            <a:r>
              <a:rPr lang="ca-ES" b="1" dirty="0" smtClean="0">
                <a:latin typeface="Calibri" pitchFamily="34" charset="0"/>
              </a:rPr>
              <a:t>Cultura marítima</a:t>
            </a:r>
            <a:endParaRPr lang="ca-ES" b="1" dirty="0">
              <a:latin typeface="Calibri" pitchFamily="34" charset="0"/>
            </a:endParaRPr>
          </a:p>
        </p:txBody>
      </p:sp>
      <p:cxnSp>
        <p:nvCxnSpPr>
          <p:cNvPr id="7" name="Conector recto 6"/>
          <p:cNvCxnSpPr/>
          <p:nvPr/>
        </p:nvCxnSpPr>
        <p:spPr>
          <a:xfrm>
            <a:off x="541574" y="2970261"/>
            <a:ext cx="115107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541574" y="4913361"/>
            <a:ext cx="115107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541574" y="1192261"/>
            <a:ext cx="115107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541574" y="6513561"/>
            <a:ext cx="115107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H="1" flipV="1">
            <a:off x="3568700" y="631388"/>
            <a:ext cx="5587" cy="5882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flipV="1">
            <a:off x="6296937" y="631388"/>
            <a:ext cx="33250" cy="5882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flipV="1">
            <a:off x="9334500" y="682188"/>
            <a:ext cx="18287" cy="5831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2026900" y="682188"/>
            <a:ext cx="18287" cy="58313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4114800" y="771088"/>
            <a:ext cx="1583447" cy="369332"/>
          </a:xfrm>
          <a:prstGeom prst="rect">
            <a:avLst/>
          </a:prstGeom>
          <a:noFill/>
        </p:spPr>
        <p:txBody>
          <a:bodyPr wrap="none" rtlCol="0">
            <a:spAutoFit/>
          </a:bodyPr>
          <a:lstStyle/>
          <a:p>
            <a:r>
              <a:rPr lang="es-ES" b="1" dirty="0" smtClean="0"/>
              <a:t>CURT TERMINI</a:t>
            </a:r>
            <a:endParaRPr lang="es-ES" b="1" dirty="0"/>
          </a:p>
        </p:txBody>
      </p:sp>
      <p:sp>
        <p:nvSpPr>
          <p:cNvPr id="28" name="CuadroTexto 27"/>
          <p:cNvSpPr txBox="1"/>
          <p:nvPr/>
        </p:nvSpPr>
        <p:spPr>
          <a:xfrm>
            <a:off x="6934200" y="771088"/>
            <a:ext cx="1649362" cy="369332"/>
          </a:xfrm>
          <a:prstGeom prst="rect">
            <a:avLst/>
          </a:prstGeom>
          <a:noFill/>
        </p:spPr>
        <p:txBody>
          <a:bodyPr wrap="none" rtlCol="0">
            <a:spAutoFit/>
          </a:bodyPr>
          <a:lstStyle/>
          <a:p>
            <a:r>
              <a:rPr lang="es-ES" b="1" dirty="0" smtClean="0"/>
              <a:t>MITJÀ TERMINI</a:t>
            </a:r>
            <a:endParaRPr lang="es-ES" b="1" dirty="0"/>
          </a:p>
        </p:txBody>
      </p:sp>
      <p:sp>
        <p:nvSpPr>
          <p:cNvPr id="29" name="CuadroTexto 28"/>
          <p:cNvSpPr txBox="1"/>
          <p:nvPr/>
        </p:nvSpPr>
        <p:spPr>
          <a:xfrm>
            <a:off x="9858950" y="771088"/>
            <a:ext cx="1680075" cy="369332"/>
          </a:xfrm>
          <a:prstGeom prst="rect">
            <a:avLst/>
          </a:prstGeom>
          <a:noFill/>
        </p:spPr>
        <p:txBody>
          <a:bodyPr wrap="none" rtlCol="0">
            <a:spAutoFit/>
          </a:bodyPr>
          <a:lstStyle/>
          <a:p>
            <a:r>
              <a:rPr lang="es-ES" b="1" dirty="0" smtClean="0"/>
              <a:t>LLARG TERMINI</a:t>
            </a:r>
            <a:endParaRPr lang="es-ES" b="1" dirty="0"/>
          </a:p>
        </p:txBody>
      </p:sp>
      <p:sp>
        <p:nvSpPr>
          <p:cNvPr id="14" name="Forma libre 13"/>
          <p:cNvSpPr/>
          <p:nvPr/>
        </p:nvSpPr>
        <p:spPr>
          <a:xfrm>
            <a:off x="3568700" y="3006022"/>
            <a:ext cx="8445500" cy="1892567"/>
          </a:xfrm>
          <a:custGeom>
            <a:avLst/>
            <a:gdLst>
              <a:gd name="connsiteX0" fmla="*/ 0 w 8432800"/>
              <a:gd name="connsiteY0" fmla="*/ 1980710 h 1980710"/>
              <a:gd name="connsiteX1" fmla="*/ 1371600 w 8432800"/>
              <a:gd name="connsiteY1" fmla="*/ 15743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0710 h 1980710"/>
              <a:gd name="connsiteX1" fmla="*/ 1587500 w 8432800"/>
              <a:gd name="connsiteY1" fmla="*/ 17267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2554 h 1982554"/>
              <a:gd name="connsiteX1" fmla="*/ 1587500 w 8432800"/>
              <a:gd name="connsiteY1" fmla="*/ 1728554 h 1982554"/>
              <a:gd name="connsiteX2" fmla="*/ 3556000 w 8432800"/>
              <a:gd name="connsiteY2" fmla="*/ 496654 h 1982554"/>
              <a:gd name="connsiteX3" fmla="*/ 5816600 w 8432800"/>
              <a:gd name="connsiteY3" fmla="*/ 39454 h 1982554"/>
              <a:gd name="connsiteX4" fmla="*/ 8432800 w 8432800"/>
              <a:gd name="connsiteY4" fmla="*/ 52154 h 1982554"/>
              <a:gd name="connsiteX0" fmla="*/ 0 w 8432800"/>
              <a:gd name="connsiteY0" fmla="*/ 1952095 h 1952095"/>
              <a:gd name="connsiteX1" fmla="*/ 1587500 w 8432800"/>
              <a:gd name="connsiteY1" fmla="*/ 1698095 h 1952095"/>
              <a:gd name="connsiteX2" fmla="*/ 3556000 w 8432800"/>
              <a:gd name="connsiteY2" fmla="*/ 466195 h 1952095"/>
              <a:gd name="connsiteX3" fmla="*/ 5803900 w 8432800"/>
              <a:gd name="connsiteY3" fmla="*/ 72495 h 1952095"/>
              <a:gd name="connsiteX4" fmla="*/ 8432800 w 8432800"/>
              <a:gd name="connsiteY4" fmla="*/ 21695 h 1952095"/>
              <a:gd name="connsiteX0" fmla="*/ 0 w 8432800"/>
              <a:gd name="connsiteY0" fmla="*/ 1941983 h 1941983"/>
              <a:gd name="connsiteX1" fmla="*/ 1587500 w 8432800"/>
              <a:gd name="connsiteY1" fmla="*/ 1687983 h 1941983"/>
              <a:gd name="connsiteX2" fmla="*/ 3556000 w 8432800"/>
              <a:gd name="connsiteY2" fmla="*/ 456083 h 1941983"/>
              <a:gd name="connsiteX3" fmla="*/ 5803900 w 8432800"/>
              <a:gd name="connsiteY3" fmla="*/ 62383 h 1941983"/>
              <a:gd name="connsiteX4" fmla="*/ 8432800 w 8432800"/>
              <a:gd name="connsiteY4" fmla="*/ 11583 h 1941983"/>
              <a:gd name="connsiteX0" fmla="*/ 0 w 8445500"/>
              <a:gd name="connsiteY0" fmla="*/ 1920192 h 1920192"/>
              <a:gd name="connsiteX1" fmla="*/ 1587500 w 8445500"/>
              <a:gd name="connsiteY1" fmla="*/ 1666192 h 1920192"/>
              <a:gd name="connsiteX2" fmla="*/ 3556000 w 8445500"/>
              <a:gd name="connsiteY2" fmla="*/ 434292 h 1920192"/>
              <a:gd name="connsiteX3" fmla="*/ 5803900 w 8445500"/>
              <a:gd name="connsiteY3" fmla="*/ 40592 h 1920192"/>
              <a:gd name="connsiteX4" fmla="*/ 8445500 w 8445500"/>
              <a:gd name="connsiteY4" fmla="*/ 40592 h 192019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898201 h 1898201"/>
              <a:gd name="connsiteX1" fmla="*/ 1587500 w 8445500"/>
              <a:gd name="connsiteY1" fmla="*/ 1644201 h 1898201"/>
              <a:gd name="connsiteX2" fmla="*/ 3543300 w 8445500"/>
              <a:gd name="connsiteY2" fmla="*/ 259901 h 1898201"/>
              <a:gd name="connsiteX3" fmla="*/ 5803900 w 8445500"/>
              <a:gd name="connsiteY3" fmla="*/ 18601 h 1898201"/>
              <a:gd name="connsiteX4" fmla="*/ 8445500 w 8445500"/>
              <a:gd name="connsiteY4" fmla="*/ 18601 h 1898201"/>
              <a:gd name="connsiteX0" fmla="*/ 0 w 8445500"/>
              <a:gd name="connsiteY0" fmla="*/ 1898201 h 1898201"/>
              <a:gd name="connsiteX1" fmla="*/ 1587500 w 8445500"/>
              <a:gd name="connsiteY1" fmla="*/ 1644201 h 1898201"/>
              <a:gd name="connsiteX2" fmla="*/ 3543300 w 8445500"/>
              <a:gd name="connsiteY2" fmla="*/ 259901 h 1898201"/>
              <a:gd name="connsiteX3" fmla="*/ 5803900 w 8445500"/>
              <a:gd name="connsiteY3" fmla="*/ 18601 h 1898201"/>
              <a:gd name="connsiteX4" fmla="*/ 8445500 w 8445500"/>
              <a:gd name="connsiteY4" fmla="*/ 18601 h 1898201"/>
              <a:gd name="connsiteX0" fmla="*/ 0 w 8445500"/>
              <a:gd name="connsiteY0" fmla="*/ 1901020 h 1901020"/>
              <a:gd name="connsiteX1" fmla="*/ 1587500 w 8445500"/>
              <a:gd name="connsiteY1" fmla="*/ 1647020 h 1901020"/>
              <a:gd name="connsiteX2" fmla="*/ 3543300 w 8445500"/>
              <a:gd name="connsiteY2" fmla="*/ 300820 h 1901020"/>
              <a:gd name="connsiteX3" fmla="*/ 5803900 w 8445500"/>
              <a:gd name="connsiteY3" fmla="*/ 21420 h 1901020"/>
              <a:gd name="connsiteX4" fmla="*/ 8445500 w 8445500"/>
              <a:gd name="connsiteY4" fmla="*/ 21420 h 1901020"/>
              <a:gd name="connsiteX0" fmla="*/ 0 w 8445500"/>
              <a:gd name="connsiteY0" fmla="*/ 1884173 h 1884173"/>
              <a:gd name="connsiteX1" fmla="*/ 1587500 w 8445500"/>
              <a:gd name="connsiteY1" fmla="*/ 1630173 h 1884173"/>
              <a:gd name="connsiteX2" fmla="*/ 3543300 w 8445500"/>
              <a:gd name="connsiteY2" fmla="*/ 283973 h 1884173"/>
              <a:gd name="connsiteX3" fmla="*/ 5803900 w 8445500"/>
              <a:gd name="connsiteY3" fmla="*/ 4573 h 1884173"/>
              <a:gd name="connsiteX4" fmla="*/ 8445500 w 8445500"/>
              <a:gd name="connsiteY4" fmla="*/ 4573 h 1884173"/>
              <a:gd name="connsiteX0" fmla="*/ 0 w 8445500"/>
              <a:gd name="connsiteY0" fmla="*/ 1908541 h 1908541"/>
              <a:gd name="connsiteX1" fmla="*/ 1587500 w 8445500"/>
              <a:gd name="connsiteY1" fmla="*/ 1654541 h 1908541"/>
              <a:gd name="connsiteX2" fmla="*/ 3606800 w 8445500"/>
              <a:gd name="connsiteY2" fmla="*/ 409941 h 1908541"/>
              <a:gd name="connsiteX3" fmla="*/ 5803900 w 8445500"/>
              <a:gd name="connsiteY3" fmla="*/ 28941 h 1908541"/>
              <a:gd name="connsiteX4" fmla="*/ 8445500 w 8445500"/>
              <a:gd name="connsiteY4" fmla="*/ 28941 h 1908541"/>
              <a:gd name="connsiteX0" fmla="*/ 0 w 8445500"/>
              <a:gd name="connsiteY0" fmla="*/ 1908541 h 1908541"/>
              <a:gd name="connsiteX1" fmla="*/ 1587500 w 8445500"/>
              <a:gd name="connsiteY1" fmla="*/ 1654541 h 1908541"/>
              <a:gd name="connsiteX2" fmla="*/ 3606800 w 8445500"/>
              <a:gd name="connsiteY2" fmla="*/ 409941 h 1908541"/>
              <a:gd name="connsiteX3" fmla="*/ 5803900 w 8445500"/>
              <a:gd name="connsiteY3" fmla="*/ 28941 h 1908541"/>
              <a:gd name="connsiteX4" fmla="*/ 8445500 w 8445500"/>
              <a:gd name="connsiteY4" fmla="*/ 28941 h 1908541"/>
              <a:gd name="connsiteX0" fmla="*/ 0 w 8445500"/>
              <a:gd name="connsiteY0" fmla="*/ 1892567 h 1892567"/>
              <a:gd name="connsiteX1" fmla="*/ 1587500 w 8445500"/>
              <a:gd name="connsiteY1" fmla="*/ 1638567 h 1892567"/>
              <a:gd name="connsiteX2" fmla="*/ 4013200 w 8445500"/>
              <a:gd name="connsiteY2" fmla="*/ 178067 h 1892567"/>
              <a:gd name="connsiteX3" fmla="*/ 5803900 w 8445500"/>
              <a:gd name="connsiteY3" fmla="*/ 12967 h 1892567"/>
              <a:gd name="connsiteX4" fmla="*/ 8445500 w 8445500"/>
              <a:gd name="connsiteY4" fmla="*/ 12967 h 1892567"/>
              <a:gd name="connsiteX0" fmla="*/ 0 w 8445500"/>
              <a:gd name="connsiteY0" fmla="*/ 1892567 h 1892567"/>
              <a:gd name="connsiteX1" fmla="*/ 1587500 w 8445500"/>
              <a:gd name="connsiteY1" fmla="*/ 1638567 h 1892567"/>
              <a:gd name="connsiteX2" fmla="*/ 4013200 w 8445500"/>
              <a:gd name="connsiteY2" fmla="*/ 178067 h 1892567"/>
              <a:gd name="connsiteX3" fmla="*/ 5803900 w 8445500"/>
              <a:gd name="connsiteY3" fmla="*/ 12967 h 1892567"/>
              <a:gd name="connsiteX4" fmla="*/ 8445500 w 8445500"/>
              <a:gd name="connsiteY4" fmla="*/ 12967 h 189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500" h="1892567">
                <a:moveTo>
                  <a:pt x="0" y="1892567"/>
                </a:moveTo>
                <a:cubicBezTo>
                  <a:pt x="370416" y="1815308"/>
                  <a:pt x="918633" y="1924317"/>
                  <a:pt x="1587500" y="1638567"/>
                </a:cubicBezTo>
                <a:cubicBezTo>
                  <a:pt x="2256367" y="1352817"/>
                  <a:pt x="3183467" y="398200"/>
                  <a:pt x="4013200" y="178067"/>
                </a:cubicBezTo>
                <a:cubicBezTo>
                  <a:pt x="4842933" y="-42066"/>
                  <a:pt x="5065183" y="40484"/>
                  <a:pt x="5803900" y="12967"/>
                </a:cubicBezTo>
                <a:cubicBezTo>
                  <a:pt x="6542617" y="-14550"/>
                  <a:pt x="7537450" y="9792"/>
                  <a:pt x="8445500" y="12967"/>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Forma libre 31"/>
          <p:cNvSpPr/>
          <p:nvPr/>
        </p:nvSpPr>
        <p:spPr>
          <a:xfrm>
            <a:off x="3568700" y="4936609"/>
            <a:ext cx="8470900" cy="1574881"/>
          </a:xfrm>
          <a:custGeom>
            <a:avLst/>
            <a:gdLst>
              <a:gd name="connsiteX0" fmla="*/ 0 w 8432800"/>
              <a:gd name="connsiteY0" fmla="*/ 1980710 h 1980710"/>
              <a:gd name="connsiteX1" fmla="*/ 1371600 w 8432800"/>
              <a:gd name="connsiteY1" fmla="*/ 15743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0710 h 1980710"/>
              <a:gd name="connsiteX1" fmla="*/ 1587500 w 8432800"/>
              <a:gd name="connsiteY1" fmla="*/ 17267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2554 h 1982554"/>
              <a:gd name="connsiteX1" fmla="*/ 1587500 w 8432800"/>
              <a:gd name="connsiteY1" fmla="*/ 1728554 h 1982554"/>
              <a:gd name="connsiteX2" fmla="*/ 3556000 w 8432800"/>
              <a:gd name="connsiteY2" fmla="*/ 496654 h 1982554"/>
              <a:gd name="connsiteX3" fmla="*/ 5816600 w 8432800"/>
              <a:gd name="connsiteY3" fmla="*/ 39454 h 1982554"/>
              <a:gd name="connsiteX4" fmla="*/ 8432800 w 8432800"/>
              <a:gd name="connsiteY4" fmla="*/ 52154 h 1982554"/>
              <a:gd name="connsiteX0" fmla="*/ 0 w 8432800"/>
              <a:gd name="connsiteY0" fmla="*/ 1952095 h 1952095"/>
              <a:gd name="connsiteX1" fmla="*/ 1587500 w 8432800"/>
              <a:gd name="connsiteY1" fmla="*/ 1698095 h 1952095"/>
              <a:gd name="connsiteX2" fmla="*/ 3556000 w 8432800"/>
              <a:gd name="connsiteY2" fmla="*/ 466195 h 1952095"/>
              <a:gd name="connsiteX3" fmla="*/ 5803900 w 8432800"/>
              <a:gd name="connsiteY3" fmla="*/ 72495 h 1952095"/>
              <a:gd name="connsiteX4" fmla="*/ 8432800 w 8432800"/>
              <a:gd name="connsiteY4" fmla="*/ 21695 h 1952095"/>
              <a:gd name="connsiteX0" fmla="*/ 0 w 8432800"/>
              <a:gd name="connsiteY0" fmla="*/ 1941983 h 1941983"/>
              <a:gd name="connsiteX1" fmla="*/ 1587500 w 8432800"/>
              <a:gd name="connsiteY1" fmla="*/ 1687983 h 1941983"/>
              <a:gd name="connsiteX2" fmla="*/ 3556000 w 8432800"/>
              <a:gd name="connsiteY2" fmla="*/ 456083 h 1941983"/>
              <a:gd name="connsiteX3" fmla="*/ 5803900 w 8432800"/>
              <a:gd name="connsiteY3" fmla="*/ 62383 h 1941983"/>
              <a:gd name="connsiteX4" fmla="*/ 8432800 w 8432800"/>
              <a:gd name="connsiteY4" fmla="*/ 11583 h 1941983"/>
              <a:gd name="connsiteX0" fmla="*/ 0 w 8445500"/>
              <a:gd name="connsiteY0" fmla="*/ 1920192 h 1920192"/>
              <a:gd name="connsiteX1" fmla="*/ 1587500 w 8445500"/>
              <a:gd name="connsiteY1" fmla="*/ 1666192 h 1920192"/>
              <a:gd name="connsiteX2" fmla="*/ 3556000 w 8445500"/>
              <a:gd name="connsiteY2" fmla="*/ 434292 h 1920192"/>
              <a:gd name="connsiteX3" fmla="*/ 5803900 w 8445500"/>
              <a:gd name="connsiteY3" fmla="*/ 40592 h 1920192"/>
              <a:gd name="connsiteX4" fmla="*/ 8445500 w 8445500"/>
              <a:gd name="connsiteY4" fmla="*/ 40592 h 192019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223682 h 1673765"/>
              <a:gd name="connsiteX1" fmla="*/ 1587500 w 8445500"/>
              <a:gd name="connsiteY1" fmla="*/ 1655482 h 1673765"/>
              <a:gd name="connsiteX2" fmla="*/ 3556000 w 8445500"/>
              <a:gd name="connsiteY2" fmla="*/ 423582 h 1673765"/>
              <a:gd name="connsiteX3" fmla="*/ 5803900 w 8445500"/>
              <a:gd name="connsiteY3" fmla="*/ 29882 h 1673765"/>
              <a:gd name="connsiteX4" fmla="*/ 8445500 w 8445500"/>
              <a:gd name="connsiteY4" fmla="*/ 29882 h 1673765"/>
              <a:gd name="connsiteX0" fmla="*/ 0 w 8445500"/>
              <a:gd name="connsiteY0" fmla="*/ 1223682 h 1676600"/>
              <a:gd name="connsiteX1" fmla="*/ 1587500 w 8445500"/>
              <a:gd name="connsiteY1" fmla="*/ 1655482 h 1676600"/>
              <a:gd name="connsiteX2" fmla="*/ 3556000 w 8445500"/>
              <a:gd name="connsiteY2" fmla="*/ 423582 h 1676600"/>
              <a:gd name="connsiteX3" fmla="*/ 5803900 w 8445500"/>
              <a:gd name="connsiteY3" fmla="*/ 29882 h 1676600"/>
              <a:gd name="connsiteX4" fmla="*/ 8445500 w 8445500"/>
              <a:gd name="connsiteY4" fmla="*/ 29882 h 1676600"/>
              <a:gd name="connsiteX0" fmla="*/ 0 w 8445500"/>
              <a:gd name="connsiteY0" fmla="*/ 1223682 h 1229217"/>
              <a:gd name="connsiteX1" fmla="*/ 1625600 w 8445500"/>
              <a:gd name="connsiteY1" fmla="*/ 1058582 h 1229217"/>
              <a:gd name="connsiteX2" fmla="*/ 3556000 w 8445500"/>
              <a:gd name="connsiteY2" fmla="*/ 423582 h 1229217"/>
              <a:gd name="connsiteX3" fmla="*/ 5803900 w 8445500"/>
              <a:gd name="connsiteY3" fmla="*/ 29882 h 1229217"/>
              <a:gd name="connsiteX4" fmla="*/ 8445500 w 8445500"/>
              <a:gd name="connsiteY4" fmla="*/ 29882 h 1229217"/>
              <a:gd name="connsiteX0" fmla="*/ 0 w 8445500"/>
              <a:gd name="connsiteY0" fmla="*/ 1230264 h 1235033"/>
              <a:gd name="connsiteX1" fmla="*/ 1625600 w 8445500"/>
              <a:gd name="connsiteY1" fmla="*/ 1065164 h 1235033"/>
              <a:gd name="connsiteX2" fmla="*/ 3543300 w 8445500"/>
              <a:gd name="connsiteY2" fmla="*/ 519064 h 1235033"/>
              <a:gd name="connsiteX3" fmla="*/ 5803900 w 8445500"/>
              <a:gd name="connsiteY3" fmla="*/ 36464 h 1235033"/>
              <a:gd name="connsiteX4" fmla="*/ 8445500 w 8445500"/>
              <a:gd name="connsiteY4" fmla="*/ 36464 h 1235033"/>
              <a:gd name="connsiteX0" fmla="*/ 0 w 8445500"/>
              <a:gd name="connsiteY0" fmla="*/ 1193821 h 1198590"/>
              <a:gd name="connsiteX1" fmla="*/ 1625600 w 8445500"/>
              <a:gd name="connsiteY1" fmla="*/ 1028721 h 1198590"/>
              <a:gd name="connsiteX2" fmla="*/ 3543300 w 8445500"/>
              <a:gd name="connsiteY2" fmla="*/ 482621 h 1198590"/>
              <a:gd name="connsiteX3" fmla="*/ 5753100 w 8445500"/>
              <a:gd name="connsiteY3" fmla="*/ 444521 h 1198590"/>
              <a:gd name="connsiteX4" fmla="*/ 8445500 w 8445500"/>
              <a:gd name="connsiteY4" fmla="*/ 21 h 1198590"/>
              <a:gd name="connsiteX0" fmla="*/ 0 w 8445500"/>
              <a:gd name="connsiteY0" fmla="*/ 1193821 h 1197642"/>
              <a:gd name="connsiteX1" fmla="*/ 1625600 w 8445500"/>
              <a:gd name="connsiteY1" fmla="*/ 1028721 h 1197642"/>
              <a:gd name="connsiteX2" fmla="*/ 3568700 w 8445500"/>
              <a:gd name="connsiteY2" fmla="*/ 635021 h 1197642"/>
              <a:gd name="connsiteX3" fmla="*/ 5753100 w 8445500"/>
              <a:gd name="connsiteY3" fmla="*/ 444521 h 1197642"/>
              <a:gd name="connsiteX4" fmla="*/ 8445500 w 8445500"/>
              <a:gd name="connsiteY4" fmla="*/ 21 h 1197642"/>
              <a:gd name="connsiteX0" fmla="*/ 0 w 8470900"/>
              <a:gd name="connsiteY0" fmla="*/ 889084 h 892905"/>
              <a:gd name="connsiteX1" fmla="*/ 1625600 w 8470900"/>
              <a:gd name="connsiteY1" fmla="*/ 723984 h 892905"/>
              <a:gd name="connsiteX2" fmla="*/ 3568700 w 8470900"/>
              <a:gd name="connsiteY2" fmla="*/ 330284 h 892905"/>
              <a:gd name="connsiteX3" fmla="*/ 5753100 w 8470900"/>
              <a:gd name="connsiteY3" fmla="*/ 139784 h 892905"/>
              <a:gd name="connsiteX4" fmla="*/ 8470900 w 8470900"/>
              <a:gd name="connsiteY4" fmla="*/ 84 h 892905"/>
              <a:gd name="connsiteX0" fmla="*/ 0 w 8470900"/>
              <a:gd name="connsiteY0" fmla="*/ 889081 h 893035"/>
              <a:gd name="connsiteX1" fmla="*/ 1625600 w 8470900"/>
              <a:gd name="connsiteY1" fmla="*/ 723981 h 893035"/>
              <a:gd name="connsiteX2" fmla="*/ 3568700 w 8470900"/>
              <a:gd name="connsiteY2" fmla="*/ 304881 h 893035"/>
              <a:gd name="connsiteX3" fmla="*/ 5753100 w 8470900"/>
              <a:gd name="connsiteY3" fmla="*/ 139781 h 893035"/>
              <a:gd name="connsiteX4" fmla="*/ 8470900 w 8470900"/>
              <a:gd name="connsiteY4" fmla="*/ 81 h 893035"/>
              <a:gd name="connsiteX0" fmla="*/ 0 w 8470900"/>
              <a:gd name="connsiteY0" fmla="*/ 1574881 h 1575533"/>
              <a:gd name="connsiteX1" fmla="*/ 1625600 w 8470900"/>
              <a:gd name="connsiteY1" fmla="*/ 723981 h 1575533"/>
              <a:gd name="connsiteX2" fmla="*/ 3568700 w 8470900"/>
              <a:gd name="connsiteY2" fmla="*/ 304881 h 1575533"/>
              <a:gd name="connsiteX3" fmla="*/ 5753100 w 8470900"/>
              <a:gd name="connsiteY3" fmla="*/ 139781 h 1575533"/>
              <a:gd name="connsiteX4" fmla="*/ 8470900 w 8470900"/>
              <a:gd name="connsiteY4" fmla="*/ 81 h 1575533"/>
              <a:gd name="connsiteX0" fmla="*/ 0 w 8470900"/>
              <a:gd name="connsiteY0" fmla="*/ 1574881 h 1574881"/>
              <a:gd name="connsiteX1" fmla="*/ 1625600 w 8470900"/>
              <a:gd name="connsiteY1" fmla="*/ 723981 h 1574881"/>
              <a:gd name="connsiteX2" fmla="*/ 3568700 w 8470900"/>
              <a:gd name="connsiteY2" fmla="*/ 304881 h 1574881"/>
              <a:gd name="connsiteX3" fmla="*/ 5753100 w 8470900"/>
              <a:gd name="connsiteY3" fmla="*/ 139781 h 1574881"/>
              <a:gd name="connsiteX4" fmla="*/ 8470900 w 8470900"/>
              <a:gd name="connsiteY4" fmla="*/ 81 h 1574881"/>
              <a:gd name="connsiteX0" fmla="*/ 0 w 8470900"/>
              <a:gd name="connsiteY0" fmla="*/ 1574881 h 1574881"/>
              <a:gd name="connsiteX1" fmla="*/ 1612900 w 8470900"/>
              <a:gd name="connsiteY1" fmla="*/ 635081 h 1574881"/>
              <a:gd name="connsiteX2" fmla="*/ 3568700 w 8470900"/>
              <a:gd name="connsiteY2" fmla="*/ 304881 h 1574881"/>
              <a:gd name="connsiteX3" fmla="*/ 5753100 w 8470900"/>
              <a:gd name="connsiteY3" fmla="*/ 139781 h 1574881"/>
              <a:gd name="connsiteX4" fmla="*/ 8470900 w 8470900"/>
              <a:gd name="connsiteY4" fmla="*/ 81 h 1574881"/>
              <a:gd name="connsiteX0" fmla="*/ 0 w 8470900"/>
              <a:gd name="connsiteY0" fmla="*/ 1574881 h 1574881"/>
              <a:gd name="connsiteX1" fmla="*/ 1612900 w 8470900"/>
              <a:gd name="connsiteY1" fmla="*/ 635081 h 1574881"/>
              <a:gd name="connsiteX2" fmla="*/ 3568700 w 8470900"/>
              <a:gd name="connsiteY2" fmla="*/ 304881 h 1574881"/>
              <a:gd name="connsiteX3" fmla="*/ 5753100 w 8470900"/>
              <a:gd name="connsiteY3" fmla="*/ 139781 h 1574881"/>
              <a:gd name="connsiteX4" fmla="*/ 8470900 w 8470900"/>
              <a:gd name="connsiteY4" fmla="*/ 81 h 157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900" h="1574881">
                <a:moveTo>
                  <a:pt x="0" y="1574881"/>
                </a:moveTo>
                <a:cubicBezTo>
                  <a:pt x="91016" y="1015022"/>
                  <a:pt x="941917" y="821348"/>
                  <a:pt x="1612900" y="635081"/>
                </a:cubicBezTo>
                <a:cubicBezTo>
                  <a:pt x="2283883" y="448814"/>
                  <a:pt x="2878667" y="387431"/>
                  <a:pt x="3568700" y="304881"/>
                </a:cubicBezTo>
                <a:cubicBezTo>
                  <a:pt x="4258733" y="222331"/>
                  <a:pt x="4936067" y="190581"/>
                  <a:pt x="5753100" y="139781"/>
                </a:cubicBezTo>
                <a:cubicBezTo>
                  <a:pt x="6570133" y="88981"/>
                  <a:pt x="7562850" y="-3094"/>
                  <a:pt x="8470900" y="81"/>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Forma libre 33"/>
          <p:cNvSpPr/>
          <p:nvPr/>
        </p:nvSpPr>
        <p:spPr>
          <a:xfrm>
            <a:off x="3568699" y="1209240"/>
            <a:ext cx="8448675" cy="1771650"/>
          </a:xfrm>
          <a:custGeom>
            <a:avLst/>
            <a:gdLst>
              <a:gd name="connsiteX0" fmla="*/ 0 w 8432800"/>
              <a:gd name="connsiteY0" fmla="*/ 1980710 h 1980710"/>
              <a:gd name="connsiteX1" fmla="*/ 1371600 w 8432800"/>
              <a:gd name="connsiteY1" fmla="*/ 15743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0710 h 1980710"/>
              <a:gd name="connsiteX1" fmla="*/ 1587500 w 8432800"/>
              <a:gd name="connsiteY1" fmla="*/ 1726710 h 1980710"/>
              <a:gd name="connsiteX2" fmla="*/ 3784600 w 8432800"/>
              <a:gd name="connsiteY2" fmla="*/ 469410 h 1980710"/>
              <a:gd name="connsiteX3" fmla="*/ 5816600 w 8432800"/>
              <a:gd name="connsiteY3" fmla="*/ 37610 h 1980710"/>
              <a:gd name="connsiteX4" fmla="*/ 8432800 w 8432800"/>
              <a:gd name="connsiteY4" fmla="*/ 50310 h 1980710"/>
              <a:gd name="connsiteX0" fmla="*/ 0 w 8432800"/>
              <a:gd name="connsiteY0" fmla="*/ 1982554 h 1982554"/>
              <a:gd name="connsiteX1" fmla="*/ 1587500 w 8432800"/>
              <a:gd name="connsiteY1" fmla="*/ 1728554 h 1982554"/>
              <a:gd name="connsiteX2" fmla="*/ 3556000 w 8432800"/>
              <a:gd name="connsiteY2" fmla="*/ 496654 h 1982554"/>
              <a:gd name="connsiteX3" fmla="*/ 5816600 w 8432800"/>
              <a:gd name="connsiteY3" fmla="*/ 39454 h 1982554"/>
              <a:gd name="connsiteX4" fmla="*/ 8432800 w 8432800"/>
              <a:gd name="connsiteY4" fmla="*/ 52154 h 1982554"/>
              <a:gd name="connsiteX0" fmla="*/ 0 w 8432800"/>
              <a:gd name="connsiteY0" fmla="*/ 1952095 h 1952095"/>
              <a:gd name="connsiteX1" fmla="*/ 1587500 w 8432800"/>
              <a:gd name="connsiteY1" fmla="*/ 1698095 h 1952095"/>
              <a:gd name="connsiteX2" fmla="*/ 3556000 w 8432800"/>
              <a:gd name="connsiteY2" fmla="*/ 466195 h 1952095"/>
              <a:gd name="connsiteX3" fmla="*/ 5803900 w 8432800"/>
              <a:gd name="connsiteY3" fmla="*/ 72495 h 1952095"/>
              <a:gd name="connsiteX4" fmla="*/ 8432800 w 8432800"/>
              <a:gd name="connsiteY4" fmla="*/ 21695 h 1952095"/>
              <a:gd name="connsiteX0" fmla="*/ 0 w 8432800"/>
              <a:gd name="connsiteY0" fmla="*/ 1941983 h 1941983"/>
              <a:gd name="connsiteX1" fmla="*/ 1587500 w 8432800"/>
              <a:gd name="connsiteY1" fmla="*/ 1687983 h 1941983"/>
              <a:gd name="connsiteX2" fmla="*/ 3556000 w 8432800"/>
              <a:gd name="connsiteY2" fmla="*/ 456083 h 1941983"/>
              <a:gd name="connsiteX3" fmla="*/ 5803900 w 8432800"/>
              <a:gd name="connsiteY3" fmla="*/ 62383 h 1941983"/>
              <a:gd name="connsiteX4" fmla="*/ 8432800 w 8432800"/>
              <a:gd name="connsiteY4" fmla="*/ 11583 h 1941983"/>
              <a:gd name="connsiteX0" fmla="*/ 0 w 8445500"/>
              <a:gd name="connsiteY0" fmla="*/ 1920192 h 1920192"/>
              <a:gd name="connsiteX1" fmla="*/ 1587500 w 8445500"/>
              <a:gd name="connsiteY1" fmla="*/ 1666192 h 1920192"/>
              <a:gd name="connsiteX2" fmla="*/ 3556000 w 8445500"/>
              <a:gd name="connsiteY2" fmla="*/ 434292 h 1920192"/>
              <a:gd name="connsiteX3" fmla="*/ 5803900 w 8445500"/>
              <a:gd name="connsiteY3" fmla="*/ 40592 h 1920192"/>
              <a:gd name="connsiteX4" fmla="*/ 8445500 w 8445500"/>
              <a:gd name="connsiteY4" fmla="*/ 40592 h 192019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909482 h 1909482"/>
              <a:gd name="connsiteX1" fmla="*/ 1587500 w 8445500"/>
              <a:gd name="connsiteY1" fmla="*/ 1655482 h 1909482"/>
              <a:gd name="connsiteX2" fmla="*/ 3556000 w 8445500"/>
              <a:gd name="connsiteY2" fmla="*/ 423582 h 1909482"/>
              <a:gd name="connsiteX3" fmla="*/ 5803900 w 8445500"/>
              <a:gd name="connsiteY3" fmla="*/ 29882 h 1909482"/>
              <a:gd name="connsiteX4" fmla="*/ 8445500 w 8445500"/>
              <a:gd name="connsiteY4" fmla="*/ 29882 h 1909482"/>
              <a:gd name="connsiteX0" fmla="*/ 0 w 8445500"/>
              <a:gd name="connsiteY0" fmla="*/ 1969679 h 1969679"/>
              <a:gd name="connsiteX1" fmla="*/ 1587500 w 8445500"/>
              <a:gd name="connsiteY1" fmla="*/ 1715679 h 1969679"/>
              <a:gd name="connsiteX2" fmla="*/ 3644900 w 8445500"/>
              <a:gd name="connsiteY2" fmla="*/ 1296579 h 1969679"/>
              <a:gd name="connsiteX3" fmla="*/ 5803900 w 8445500"/>
              <a:gd name="connsiteY3" fmla="*/ 90079 h 1969679"/>
              <a:gd name="connsiteX4" fmla="*/ 8445500 w 8445500"/>
              <a:gd name="connsiteY4" fmla="*/ 90079 h 1969679"/>
              <a:gd name="connsiteX0" fmla="*/ 0 w 8445500"/>
              <a:gd name="connsiteY0" fmla="*/ 1969679 h 1969679"/>
              <a:gd name="connsiteX1" fmla="*/ 1600200 w 8445500"/>
              <a:gd name="connsiteY1" fmla="*/ 1817279 h 1969679"/>
              <a:gd name="connsiteX2" fmla="*/ 3644900 w 8445500"/>
              <a:gd name="connsiteY2" fmla="*/ 1296579 h 1969679"/>
              <a:gd name="connsiteX3" fmla="*/ 5803900 w 8445500"/>
              <a:gd name="connsiteY3" fmla="*/ 90079 h 1969679"/>
              <a:gd name="connsiteX4" fmla="*/ 8445500 w 8445500"/>
              <a:gd name="connsiteY4" fmla="*/ 90079 h 1969679"/>
              <a:gd name="connsiteX0" fmla="*/ 0 w 8445500"/>
              <a:gd name="connsiteY0" fmla="*/ 1969679 h 1969679"/>
              <a:gd name="connsiteX1" fmla="*/ 1600200 w 8445500"/>
              <a:gd name="connsiteY1" fmla="*/ 1817279 h 1969679"/>
              <a:gd name="connsiteX2" fmla="*/ 3644900 w 8445500"/>
              <a:gd name="connsiteY2" fmla="*/ 1296579 h 1969679"/>
              <a:gd name="connsiteX3" fmla="*/ 5803900 w 8445500"/>
              <a:gd name="connsiteY3" fmla="*/ 90079 h 1969679"/>
              <a:gd name="connsiteX4" fmla="*/ 8445500 w 8445500"/>
              <a:gd name="connsiteY4" fmla="*/ 90079 h 1969679"/>
              <a:gd name="connsiteX0" fmla="*/ 0 w 8445500"/>
              <a:gd name="connsiteY0" fmla="*/ 1979087 h 1979087"/>
              <a:gd name="connsiteX1" fmla="*/ 1600200 w 8445500"/>
              <a:gd name="connsiteY1" fmla="*/ 1826687 h 1979087"/>
              <a:gd name="connsiteX2" fmla="*/ 3670300 w 8445500"/>
              <a:gd name="connsiteY2" fmla="*/ 1432987 h 1979087"/>
              <a:gd name="connsiteX3" fmla="*/ 5803900 w 8445500"/>
              <a:gd name="connsiteY3" fmla="*/ 99487 h 1979087"/>
              <a:gd name="connsiteX4" fmla="*/ 8445500 w 8445500"/>
              <a:gd name="connsiteY4" fmla="*/ 99487 h 1979087"/>
              <a:gd name="connsiteX0" fmla="*/ 0 w 8445500"/>
              <a:gd name="connsiteY0" fmla="*/ 1979087 h 1979087"/>
              <a:gd name="connsiteX1" fmla="*/ 1600200 w 8445500"/>
              <a:gd name="connsiteY1" fmla="*/ 1826687 h 1979087"/>
              <a:gd name="connsiteX2" fmla="*/ 3670300 w 8445500"/>
              <a:gd name="connsiteY2" fmla="*/ 1432987 h 1979087"/>
              <a:gd name="connsiteX3" fmla="*/ 5803900 w 8445500"/>
              <a:gd name="connsiteY3" fmla="*/ 99487 h 1979087"/>
              <a:gd name="connsiteX4" fmla="*/ 8445500 w 8445500"/>
              <a:gd name="connsiteY4" fmla="*/ 99487 h 1979087"/>
              <a:gd name="connsiteX0" fmla="*/ 0 w 8445500"/>
              <a:gd name="connsiteY0" fmla="*/ 1879685 h 1879685"/>
              <a:gd name="connsiteX1" fmla="*/ 1600200 w 8445500"/>
              <a:gd name="connsiteY1" fmla="*/ 1727285 h 1879685"/>
              <a:gd name="connsiteX2" fmla="*/ 3670300 w 8445500"/>
              <a:gd name="connsiteY2" fmla="*/ 1333585 h 1879685"/>
              <a:gd name="connsiteX3" fmla="*/ 5803900 w 8445500"/>
              <a:gd name="connsiteY3" fmla="*/ 304885 h 1879685"/>
              <a:gd name="connsiteX4" fmla="*/ 8445500 w 8445500"/>
              <a:gd name="connsiteY4" fmla="*/ 85 h 1879685"/>
              <a:gd name="connsiteX0" fmla="*/ 0 w 8458200"/>
              <a:gd name="connsiteY0" fmla="*/ 1791089 h 1791089"/>
              <a:gd name="connsiteX1" fmla="*/ 1600200 w 8458200"/>
              <a:gd name="connsiteY1" fmla="*/ 1638689 h 1791089"/>
              <a:gd name="connsiteX2" fmla="*/ 3670300 w 8458200"/>
              <a:gd name="connsiteY2" fmla="*/ 1244989 h 1791089"/>
              <a:gd name="connsiteX3" fmla="*/ 5803900 w 8458200"/>
              <a:gd name="connsiteY3" fmla="*/ 216289 h 1791089"/>
              <a:gd name="connsiteX4" fmla="*/ 8458200 w 8458200"/>
              <a:gd name="connsiteY4" fmla="*/ 389 h 1791089"/>
              <a:gd name="connsiteX0" fmla="*/ 0 w 8458200"/>
              <a:gd name="connsiteY0" fmla="*/ 1791089 h 1791089"/>
              <a:gd name="connsiteX1" fmla="*/ 1600200 w 8458200"/>
              <a:gd name="connsiteY1" fmla="*/ 1575189 h 1791089"/>
              <a:gd name="connsiteX2" fmla="*/ 3670300 w 8458200"/>
              <a:gd name="connsiteY2" fmla="*/ 1244989 h 1791089"/>
              <a:gd name="connsiteX3" fmla="*/ 5803900 w 8458200"/>
              <a:gd name="connsiteY3" fmla="*/ 216289 h 1791089"/>
              <a:gd name="connsiteX4" fmla="*/ 8458200 w 8458200"/>
              <a:gd name="connsiteY4" fmla="*/ 389 h 1791089"/>
              <a:gd name="connsiteX0" fmla="*/ 0 w 8458200"/>
              <a:gd name="connsiteY0" fmla="*/ 1791089 h 1791089"/>
              <a:gd name="connsiteX1" fmla="*/ 1600200 w 8458200"/>
              <a:gd name="connsiteY1" fmla="*/ 1575189 h 1791089"/>
              <a:gd name="connsiteX2" fmla="*/ 3670300 w 8458200"/>
              <a:gd name="connsiteY2" fmla="*/ 1244989 h 1791089"/>
              <a:gd name="connsiteX3" fmla="*/ 5803900 w 8458200"/>
              <a:gd name="connsiteY3" fmla="*/ 216289 h 1791089"/>
              <a:gd name="connsiteX4" fmla="*/ 8458200 w 8458200"/>
              <a:gd name="connsiteY4" fmla="*/ 389 h 1791089"/>
              <a:gd name="connsiteX0" fmla="*/ 0 w 8458200"/>
              <a:gd name="connsiteY0" fmla="*/ 1790869 h 1790869"/>
              <a:gd name="connsiteX1" fmla="*/ 1600200 w 8458200"/>
              <a:gd name="connsiteY1" fmla="*/ 1574969 h 1790869"/>
              <a:gd name="connsiteX2" fmla="*/ 4076700 w 8458200"/>
              <a:gd name="connsiteY2" fmla="*/ 1070598 h 1790869"/>
              <a:gd name="connsiteX3" fmla="*/ 5803900 w 8458200"/>
              <a:gd name="connsiteY3" fmla="*/ 216069 h 1790869"/>
              <a:gd name="connsiteX4" fmla="*/ 8458200 w 8458200"/>
              <a:gd name="connsiteY4" fmla="*/ 169 h 1790869"/>
              <a:gd name="connsiteX0" fmla="*/ 0 w 8458200"/>
              <a:gd name="connsiteY0" fmla="*/ 1790714 h 1790714"/>
              <a:gd name="connsiteX1" fmla="*/ 1600200 w 8458200"/>
              <a:gd name="connsiteY1" fmla="*/ 1574814 h 1790714"/>
              <a:gd name="connsiteX2" fmla="*/ 4076700 w 8458200"/>
              <a:gd name="connsiteY2" fmla="*/ 1070443 h 1790714"/>
              <a:gd name="connsiteX3" fmla="*/ 5905500 w 8458200"/>
              <a:gd name="connsiteY3" fmla="*/ 752943 h 1790714"/>
              <a:gd name="connsiteX4" fmla="*/ 8458200 w 8458200"/>
              <a:gd name="connsiteY4" fmla="*/ 14 h 1790714"/>
              <a:gd name="connsiteX0" fmla="*/ 0 w 8458200"/>
              <a:gd name="connsiteY0" fmla="*/ 1790726 h 1790726"/>
              <a:gd name="connsiteX1" fmla="*/ 1600200 w 8458200"/>
              <a:gd name="connsiteY1" fmla="*/ 1574826 h 1790726"/>
              <a:gd name="connsiteX2" fmla="*/ 4076700 w 8458200"/>
              <a:gd name="connsiteY2" fmla="*/ 1070455 h 1790726"/>
              <a:gd name="connsiteX3" fmla="*/ 5905500 w 8458200"/>
              <a:gd name="connsiteY3" fmla="*/ 752955 h 1790726"/>
              <a:gd name="connsiteX4" fmla="*/ 8458200 w 8458200"/>
              <a:gd name="connsiteY4" fmla="*/ 26 h 1790726"/>
              <a:gd name="connsiteX0" fmla="*/ 0 w 8458200"/>
              <a:gd name="connsiteY0" fmla="*/ 1790723 h 1790723"/>
              <a:gd name="connsiteX1" fmla="*/ 1600200 w 8458200"/>
              <a:gd name="connsiteY1" fmla="*/ 1574823 h 1790723"/>
              <a:gd name="connsiteX2" fmla="*/ 4076700 w 8458200"/>
              <a:gd name="connsiteY2" fmla="*/ 1070452 h 1790723"/>
              <a:gd name="connsiteX3" fmla="*/ 6471557 w 8458200"/>
              <a:gd name="connsiteY3" fmla="*/ 796495 h 1790723"/>
              <a:gd name="connsiteX4" fmla="*/ 8458200 w 8458200"/>
              <a:gd name="connsiteY4" fmla="*/ 23 h 1790723"/>
              <a:gd name="connsiteX0" fmla="*/ 0 w 8458200"/>
              <a:gd name="connsiteY0" fmla="*/ 1790723 h 1790723"/>
              <a:gd name="connsiteX1" fmla="*/ 1600200 w 8458200"/>
              <a:gd name="connsiteY1" fmla="*/ 1574823 h 1790723"/>
              <a:gd name="connsiteX2" fmla="*/ 4076700 w 8458200"/>
              <a:gd name="connsiteY2" fmla="*/ 1203802 h 1790723"/>
              <a:gd name="connsiteX3" fmla="*/ 6471557 w 8458200"/>
              <a:gd name="connsiteY3" fmla="*/ 796495 h 1790723"/>
              <a:gd name="connsiteX4" fmla="*/ 8458200 w 8458200"/>
              <a:gd name="connsiteY4" fmla="*/ 23 h 1790723"/>
              <a:gd name="connsiteX0" fmla="*/ 0 w 8458200"/>
              <a:gd name="connsiteY0" fmla="*/ 1790735 h 1790735"/>
              <a:gd name="connsiteX1" fmla="*/ 1600200 w 8458200"/>
              <a:gd name="connsiteY1" fmla="*/ 1574835 h 1790735"/>
              <a:gd name="connsiteX2" fmla="*/ 4076700 w 8458200"/>
              <a:gd name="connsiteY2" fmla="*/ 1203814 h 1790735"/>
              <a:gd name="connsiteX3" fmla="*/ 6566807 w 8458200"/>
              <a:gd name="connsiteY3" fmla="*/ 672682 h 1790735"/>
              <a:gd name="connsiteX4" fmla="*/ 8458200 w 8458200"/>
              <a:gd name="connsiteY4" fmla="*/ 35 h 1790735"/>
              <a:gd name="connsiteX0" fmla="*/ 0 w 8458200"/>
              <a:gd name="connsiteY0" fmla="*/ 1790726 h 1790726"/>
              <a:gd name="connsiteX1" fmla="*/ 1600200 w 8458200"/>
              <a:gd name="connsiteY1" fmla="*/ 1574826 h 1790726"/>
              <a:gd name="connsiteX2" fmla="*/ 4076700 w 8458200"/>
              <a:gd name="connsiteY2" fmla="*/ 1203805 h 1790726"/>
              <a:gd name="connsiteX3" fmla="*/ 6566807 w 8458200"/>
              <a:gd name="connsiteY3" fmla="*/ 672673 h 1790726"/>
              <a:gd name="connsiteX4" fmla="*/ 8458200 w 8458200"/>
              <a:gd name="connsiteY4" fmla="*/ 26 h 1790726"/>
              <a:gd name="connsiteX0" fmla="*/ 0 w 8448675"/>
              <a:gd name="connsiteY0" fmla="*/ 1771678 h 1771678"/>
              <a:gd name="connsiteX1" fmla="*/ 1600200 w 8448675"/>
              <a:gd name="connsiteY1" fmla="*/ 1555778 h 1771678"/>
              <a:gd name="connsiteX2" fmla="*/ 4076700 w 8448675"/>
              <a:gd name="connsiteY2" fmla="*/ 1184757 h 1771678"/>
              <a:gd name="connsiteX3" fmla="*/ 6566807 w 8448675"/>
              <a:gd name="connsiteY3" fmla="*/ 653625 h 1771678"/>
              <a:gd name="connsiteX4" fmla="*/ 8448675 w 8448675"/>
              <a:gd name="connsiteY4" fmla="*/ 28 h 1771678"/>
              <a:gd name="connsiteX0" fmla="*/ 0 w 8448675"/>
              <a:gd name="connsiteY0" fmla="*/ 1771650 h 1771650"/>
              <a:gd name="connsiteX1" fmla="*/ 1600200 w 8448675"/>
              <a:gd name="connsiteY1" fmla="*/ 1555750 h 1771650"/>
              <a:gd name="connsiteX2" fmla="*/ 4076700 w 8448675"/>
              <a:gd name="connsiteY2" fmla="*/ 1184729 h 1771650"/>
              <a:gd name="connsiteX3" fmla="*/ 6566807 w 8448675"/>
              <a:gd name="connsiteY3" fmla="*/ 653597 h 1771650"/>
              <a:gd name="connsiteX4" fmla="*/ 8448675 w 8448675"/>
              <a:gd name="connsiteY4" fmla="*/ 0 h 1771650"/>
              <a:gd name="connsiteX0" fmla="*/ 0 w 8448675"/>
              <a:gd name="connsiteY0" fmla="*/ 1771650 h 1771650"/>
              <a:gd name="connsiteX1" fmla="*/ 1600200 w 8448675"/>
              <a:gd name="connsiteY1" fmla="*/ 1555750 h 1771650"/>
              <a:gd name="connsiteX2" fmla="*/ 4076700 w 8448675"/>
              <a:gd name="connsiteY2" fmla="*/ 1184729 h 1771650"/>
              <a:gd name="connsiteX3" fmla="*/ 6566807 w 8448675"/>
              <a:gd name="connsiteY3" fmla="*/ 653597 h 1771650"/>
              <a:gd name="connsiteX4" fmla="*/ 8448675 w 8448675"/>
              <a:gd name="connsiteY4" fmla="*/ 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675" h="1771650">
                <a:moveTo>
                  <a:pt x="0" y="1771650"/>
                </a:moveTo>
                <a:cubicBezTo>
                  <a:pt x="370416" y="1694391"/>
                  <a:pt x="920750" y="1653570"/>
                  <a:pt x="1600200" y="1555750"/>
                </a:cubicBezTo>
                <a:cubicBezTo>
                  <a:pt x="2425700" y="1432076"/>
                  <a:pt x="3248932" y="1335088"/>
                  <a:pt x="4076700" y="1184729"/>
                </a:cubicBezTo>
                <a:cubicBezTo>
                  <a:pt x="4904468" y="1034370"/>
                  <a:pt x="5106307" y="1036563"/>
                  <a:pt x="6566807" y="653597"/>
                </a:cubicBezTo>
                <a:cubicBezTo>
                  <a:pt x="8027307" y="270631"/>
                  <a:pt x="7540625" y="301625"/>
                  <a:pt x="8448675" y="0"/>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CuadroTexto 3"/>
          <p:cNvSpPr txBox="1">
            <a:spLocks noChangeArrowheads="1"/>
          </p:cNvSpPr>
          <p:nvPr/>
        </p:nvSpPr>
        <p:spPr bwMode="auto">
          <a:xfrm>
            <a:off x="408190" y="201899"/>
            <a:ext cx="11618710" cy="369332"/>
          </a:xfrm>
          <a:prstGeom prst="rect">
            <a:avLst/>
          </a:prstGeom>
          <a:solidFill>
            <a:schemeClr val="tx2"/>
          </a:solidFill>
          <a:ln w="9525">
            <a:noFill/>
            <a:miter lim="800000"/>
            <a:headEnd/>
            <a:tailEnd/>
          </a:ln>
        </p:spPr>
        <p:txBody>
          <a:bodyPr wrap="square">
            <a:spAutoFit/>
          </a:bodyPr>
          <a:lstStyle/>
          <a:p>
            <a:r>
              <a:rPr lang="ca-ES" b="1" dirty="0">
                <a:solidFill>
                  <a:schemeClr val="bg1"/>
                </a:solidFill>
                <a:latin typeface="Open Sans"/>
                <a:ea typeface="Open Sans"/>
                <a:cs typeface="Open Sans"/>
              </a:rPr>
              <a:t>Cicle de desenvolupament d’estratègies vinculades als escenaris i recuperació de resultats</a:t>
            </a:r>
          </a:p>
        </p:txBody>
      </p:sp>
    </p:spTree>
    <p:extLst>
      <p:ext uri="{BB962C8B-B14F-4D97-AF65-F5344CB8AC3E}">
        <p14:creationId xmlns:p14="http://schemas.microsoft.com/office/powerpoint/2010/main" val="3240560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39445" b="26736"/>
          <a:stretch/>
        </p:blipFill>
        <p:spPr>
          <a:xfrm>
            <a:off x="1308100" y="981511"/>
            <a:ext cx="8777288" cy="1501127"/>
          </a:xfrm>
          <a:prstGeom prst="rect">
            <a:avLst/>
          </a:prstGeom>
        </p:spPr>
      </p:pic>
      <p:cxnSp>
        <p:nvCxnSpPr>
          <p:cNvPr id="6" name="Conector recto de flecha 5"/>
          <p:cNvCxnSpPr/>
          <p:nvPr/>
        </p:nvCxnSpPr>
        <p:spPr>
          <a:xfrm flipV="1">
            <a:off x="4855711" y="2090057"/>
            <a:ext cx="0" cy="1175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263296" y="3229739"/>
            <a:ext cx="3215247" cy="3416320"/>
          </a:xfrm>
          <a:prstGeom prst="rect">
            <a:avLst/>
          </a:prstGeom>
          <a:noFill/>
        </p:spPr>
        <p:txBody>
          <a:bodyPr wrap="square" rtlCol="0">
            <a:spAutoFit/>
          </a:bodyPr>
          <a:lstStyle/>
          <a:p>
            <a:r>
              <a:rPr lang="ca-ES" b="1" dirty="0" smtClean="0"/>
              <a:t>Objectius: </a:t>
            </a:r>
          </a:p>
          <a:p>
            <a:endParaRPr lang="ca-ES" b="1" dirty="0" smtClean="0"/>
          </a:p>
          <a:p>
            <a:pPr marL="285750" indent="-285750">
              <a:buFont typeface="Arial" panose="020B0604020202020204" pitchFamily="34" charset="0"/>
              <a:buChar char="•"/>
            </a:pPr>
            <a:r>
              <a:rPr lang="ca-ES" b="1" dirty="0" smtClean="0"/>
              <a:t>Posar en valor el Front Marítim com un espai ciutadà central de la ciutat de Mataró. </a:t>
            </a:r>
          </a:p>
          <a:p>
            <a:pPr marL="285750" indent="-285750">
              <a:buFont typeface="Arial" panose="020B0604020202020204" pitchFamily="34" charset="0"/>
              <a:buChar char="•"/>
            </a:pPr>
            <a:endParaRPr lang="ca-ES" b="1" dirty="0"/>
          </a:p>
          <a:p>
            <a:pPr marL="285750" indent="-285750">
              <a:buFont typeface="Arial" panose="020B0604020202020204" pitchFamily="34" charset="0"/>
              <a:buChar char="•"/>
            </a:pPr>
            <a:r>
              <a:rPr lang="ca-ES" b="1" dirty="0" smtClean="0"/>
              <a:t>Vincular l’activitat de compres del centre amb l’activitat d’oci de la línia de mar, avui desvinculades</a:t>
            </a:r>
          </a:p>
          <a:p>
            <a:endParaRPr lang="ca-ES" b="1" dirty="0"/>
          </a:p>
        </p:txBody>
      </p:sp>
      <p:sp>
        <p:nvSpPr>
          <p:cNvPr id="19" name="Rectángulo 18"/>
          <p:cNvSpPr/>
          <p:nvPr/>
        </p:nvSpPr>
        <p:spPr>
          <a:xfrm>
            <a:off x="3700237" y="3073393"/>
            <a:ext cx="2339975" cy="80426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Integrar el front marítim dins del </a:t>
            </a:r>
            <a:r>
              <a:rPr lang="ca-ES" sz="15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Pla d’Impuls del Centre</a:t>
            </a:r>
            <a:endParaRPr lang="ca-ES"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ángulo 19"/>
          <p:cNvSpPr/>
          <p:nvPr/>
        </p:nvSpPr>
        <p:spPr>
          <a:xfrm>
            <a:off x="5313563" y="5538475"/>
            <a:ext cx="2339975" cy="463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Gestió de l’aparcament al front marítim</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Rectángulo 25"/>
          <p:cNvSpPr/>
          <p:nvPr/>
        </p:nvSpPr>
        <p:spPr>
          <a:xfrm>
            <a:off x="5313563" y="6074907"/>
            <a:ext cx="2339975" cy="5176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Millora dels passos inferiors (“el cargol”)</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Rectángulo 26"/>
          <p:cNvSpPr/>
          <p:nvPr/>
        </p:nvSpPr>
        <p:spPr>
          <a:xfrm>
            <a:off x="4323556" y="4842387"/>
            <a:ext cx="2339975" cy="5685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Activitats ciutadanes a la platja o el port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Rectángulo 27"/>
          <p:cNvSpPr/>
          <p:nvPr/>
        </p:nvSpPr>
        <p:spPr>
          <a:xfrm>
            <a:off x="3685723" y="3975093"/>
            <a:ext cx="2339975" cy="73978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Pla d’itineraris al mar vinculat a “anella verda” i el Pla de Mobilitat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Conector recto de flecha 28"/>
          <p:cNvCxnSpPr/>
          <p:nvPr/>
        </p:nvCxnSpPr>
        <p:spPr>
          <a:xfrm flipV="1">
            <a:off x="7653538" y="2090057"/>
            <a:ext cx="0" cy="982934"/>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34" name="Rectángulo 33"/>
          <p:cNvSpPr/>
          <p:nvPr/>
        </p:nvSpPr>
        <p:spPr>
          <a:xfrm>
            <a:off x="6469086" y="3072991"/>
            <a:ext cx="2839120"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Augmentar la freqüentació del passeig marítim </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ectángulo 34"/>
          <p:cNvSpPr/>
          <p:nvPr/>
        </p:nvSpPr>
        <p:spPr>
          <a:xfrm>
            <a:off x="6469086" y="3680184"/>
            <a:ext cx="2839120"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Suport al desenvolupament del port (comercial)</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ángulo 35"/>
          <p:cNvSpPr/>
          <p:nvPr/>
        </p:nvSpPr>
        <p:spPr>
          <a:xfrm>
            <a:off x="8170886" y="4287377"/>
            <a:ext cx="2941614"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Desenvolupament comercial i econòmic als barris de mar</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ángulo 36"/>
          <p:cNvSpPr/>
          <p:nvPr/>
        </p:nvSpPr>
        <p:spPr>
          <a:xfrm>
            <a:off x="8170886" y="4858877"/>
            <a:ext cx="2941614"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Consolidació d’un front marítim i la marca </a:t>
            </a:r>
            <a:r>
              <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a:t>
            </a: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ataró</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3"/>
          <p:cNvSpPr txBox="1">
            <a:spLocks noChangeArrowheads="1"/>
          </p:cNvSpPr>
          <p:nvPr/>
        </p:nvSpPr>
        <p:spPr bwMode="auto">
          <a:xfrm>
            <a:off x="263296" y="331788"/>
            <a:ext cx="11695342" cy="368300"/>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ESCENARI-ESTRATÈGIA: OBERTURA 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spTree>
    <p:extLst>
      <p:ext uri="{BB962C8B-B14F-4D97-AF65-F5344CB8AC3E}">
        <p14:creationId xmlns:p14="http://schemas.microsoft.com/office/powerpoint/2010/main" val="2414725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9843"/>
          <a:stretch/>
        </p:blipFill>
        <p:spPr>
          <a:xfrm>
            <a:off x="0" y="0"/>
            <a:ext cx="8724900" cy="6872357"/>
          </a:xfrm>
          <a:prstGeom prst="rect">
            <a:avLst/>
          </a:prstGeom>
        </p:spPr>
      </p:pic>
      <p:sp>
        <p:nvSpPr>
          <p:cNvPr id="2" name="CuadroTexto 1"/>
          <p:cNvSpPr txBox="1"/>
          <p:nvPr/>
        </p:nvSpPr>
        <p:spPr>
          <a:xfrm>
            <a:off x="8788400" y="139700"/>
            <a:ext cx="3302000" cy="1754326"/>
          </a:xfrm>
          <a:prstGeom prst="rect">
            <a:avLst/>
          </a:prstGeom>
          <a:noFill/>
        </p:spPr>
        <p:txBody>
          <a:bodyPr wrap="square" rtlCol="0">
            <a:spAutoFit/>
          </a:bodyPr>
          <a:lstStyle/>
          <a:p>
            <a:pPr algn="r" fontAlgn="auto">
              <a:spcBef>
                <a:spcPts val="0"/>
              </a:spcBef>
              <a:spcAft>
                <a:spcPts val="0"/>
              </a:spcAft>
              <a:defRPr/>
            </a:pPr>
            <a:r>
              <a:rPr lang="ca-ES" b="1" dirty="0" smtClean="0">
                <a:latin typeface="Open Sans" panose="020B0606030504020204" pitchFamily="34" charset="0"/>
                <a:ea typeface="Open Sans" panose="020B0606030504020204" pitchFamily="34" charset="0"/>
                <a:cs typeface="Open Sans" panose="020B0606030504020204" pitchFamily="34" charset="0"/>
              </a:rPr>
              <a:t>Integrar </a:t>
            </a:r>
            <a:r>
              <a:rPr lang="ca-ES" b="1" dirty="0">
                <a:latin typeface="Open Sans" panose="020B0606030504020204" pitchFamily="34" charset="0"/>
                <a:ea typeface="Open Sans" panose="020B0606030504020204" pitchFamily="34" charset="0"/>
                <a:cs typeface="Open Sans" panose="020B0606030504020204" pitchFamily="34" charset="0"/>
              </a:rPr>
              <a:t>el front marítim dins el Pla </a:t>
            </a:r>
            <a:r>
              <a:rPr lang="ca-ES" b="1" dirty="0" smtClean="0">
                <a:latin typeface="Open Sans" panose="020B0606030504020204" pitchFamily="34" charset="0"/>
                <a:ea typeface="Open Sans" panose="020B0606030504020204" pitchFamily="34" charset="0"/>
                <a:cs typeface="Open Sans" panose="020B0606030504020204" pitchFamily="34" charset="0"/>
              </a:rPr>
              <a:t>d’Impuls del Centre, per afavorir més comerç i activitats econòmiques als barris de mar</a:t>
            </a:r>
          </a:p>
        </p:txBody>
      </p:sp>
      <p:sp>
        <p:nvSpPr>
          <p:cNvPr id="5" name="Elipse 4"/>
          <p:cNvSpPr/>
          <p:nvPr/>
        </p:nvSpPr>
        <p:spPr>
          <a:xfrm rot="2640431">
            <a:off x="5070009" y="4145209"/>
            <a:ext cx="1401907" cy="2114550"/>
          </a:xfrm>
          <a:prstGeom prst="ellipse">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1199693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99122" y="6341459"/>
            <a:ext cx="9956800" cy="369332"/>
          </a:xfrm>
          <a:prstGeom prst="rect">
            <a:avLst/>
          </a:prstGeom>
        </p:spPr>
        <p:txBody>
          <a:bodyPr wrap="square">
            <a:spAutoFit/>
          </a:bodyPr>
          <a:lstStyle/>
          <a:p>
            <a:r>
              <a:rPr lang="es-ES" dirty="0">
                <a:hlinkClick r:id="rId2"/>
              </a:rPr>
              <a:t>http://projects.mcrit.com/marenvalor/crear-recorreguts-urbans-de-passeig-entre-la-ciutat-i-el-port</a:t>
            </a:r>
            <a:r>
              <a:rPr lang="es-ES" dirty="0" smtClean="0">
                <a:hlinkClick r:id="rId2"/>
              </a:rPr>
              <a:t>/</a:t>
            </a:r>
            <a:r>
              <a:rPr lang="es-ES" dirty="0" smtClean="0"/>
              <a:t> </a:t>
            </a:r>
            <a:endParaRPr lang="es-ES" dirty="0"/>
          </a:p>
        </p:txBody>
      </p:sp>
      <p:pic>
        <p:nvPicPr>
          <p:cNvPr id="7" name="Imagen 6"/>
          <p:cNvPicPr>
            <a:picLocks noChangeAspect="1"/>
          </p:cNvPicPr>
          <p:nvPr/>
        </p:nvPicPr>
        <p:blipFill>
          <a:blip r:embed="rId3"/>
          <a:stretch>
            <a:fillRect/>
          </a:stretch>
        </p:blipFill>
        <p:spPr>
          <a:xfrm>
            <a:off x="304800" y="869272"/>
            <a:ext cx="8826500" cy="5336340"/>
          </a:xfrm>
          <a:prstGeom prst="rect">
            <a:avLst/>
          </a:prstGeom>
        </p:spPr>
      </p:pic>
      <p:pic>
        <p:nvPicPr>
          <p:cNvPr id="8" name="Imagen 7"/>
          <p:cNvPicPr>
            <a:picLocks noChangeAspect="1"/>
          </p:cNvPicPr>
          <p:nvPr/>
        </p:nvPicPr>
        <p:blipFill>
          <a:blip r:embed="rId4"/>
          <a:stretch>
            <a:fillRect/>
          </a:stretch>
        </p:blipFill>
        <p:spPr>
          <a:xfrm>
            <a:off x="9601916" y="802750"/>
            <a:ext cx="2296819" cy="526451"/>
          </a:xfrm>
          <a:prstGeom prst="rect">
            <a:avLst/>
          </a:prstGeom>
        </p:spPr>
      </p:pic>
      <p:pic>
        <p:nvPicPr>
          <p:cNvPr id="9" name="Imagen 8"/>
          <p:cNvPicPr>
            <a:picLocks noChangeAspect="1"/>
          </p:cNvPicPr>
          <p:nvPr/>
        </p:nvPicPr>
        <p:blipFill>
          <a:blip r:embed="rId5"/>
          <a:stretch>
            <a:fillRect/>
          </a:stretch>
        </p:blipFill>
        <p:spPr>
          <a:xfrm>
            <a:off x="9762798" y="1465048"/>
            <a:ext cx="2057673" cy="1007962"/>
          </a:xfrm>
          <a:prstGeom prst="rect">
            <a:avLst/>
          </a:prstGeom>
        </p:spPr>
      </p:pic>
      <p:sp>
        <p:nvSpPr>
          <p:cNvPr id="2" name="Rectángulo 1"/>
          <p:cNvSpPr/>
          <p:nvPr/>
        </p:nvSpPr>
        <p:spPr>
          <a:xfrm>
            <a:off x="262307" y="364093"/>
            <a:ext cx="6756721" cy="369332"/>
          </a:xfrm>
          <a:prstGeom prst="rect">
            <a:avLst/>
          </a:prstGeom>
        </p:spPr>
        <p:txBody>
          <a:bodyPr wrap="none">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Organització d’itineraris centre-mar a la ciutat de Màlaga</a:t>
            </a:r>
            <a:endParaRPr lang="es-ES" b="1" dirty="0"/>
          </a:p>
        </p:txBody>
      </p:sp>
    </p:spTree>
    <p:extLst>
      <p:ext uri="{BB962C8B-B14F-4D97-AF65-F5344CB8AC3E}">
        <p14:creationId xmlns:p14="http://schemas.microsoft.com/office/powerpoint/2010/main" val="1544415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708347" y="3795771"/>
            <a:ext cx="11684000" cy="461665"/>
          </a:xfrm>
          <a:prstGeom prst="rect">
            <a:avLst/>
          </a:prstGeom>
          <a:solidFill>
            <a:schemeClr val="bg1">
              <a:alpha val="70000"/>
            </a:schemeClr>
          </a:solidFill>
        </p:spPr>
        <p:txBody>
          <a:bodyPr wrap="square" rtlCol="0">
            <a:spAutoFit/>
          </a:bodyPr>
          <a:lstStyle/>
          <a:p>
            <a:r>
              <a:rPr lang="ca-ES" sz="2400" b="1" dirty="0">
                <a:latin typeface="Open Sans" panose="020B0606030504020204" pitchFamily="34" charset="0"/>
                <a:ea typeface="Open Sans" panose="020B0606030504020204" pitchFamily="34" charset="0"/>
                <a:cs typeface="Open Sans" panose="020B0606030504020204" pitchFamily="34" charset="0"/>
              </a:rPr>
              <a:t>4</a:t>
            </a:r>
            <a:r>
              <a:rPr lang="ca-ES" sz="2400" b="1" dirty="0" smtClean="0">
                <a:latin typeface="Open Sans" panose="020B0606030504020204" pitchFamily="34" charset="0"/>
                <a:ea typeface="Open Sans" panose="020B0606030504020204" pitchFamily="34" charset="0"/>
                <a:cs typeface="Open Sans" panose="020B0606030504020204" pitchFamily="34" charset="0"/>
              </a:rPr>
              <a:t>. </a:t>
            </a:r>
            <a:r>
              <a:rPr lang="ca-ES" sz="2400" b="1" dirty="0" smtClean="0">
                <a:latin typeface="Open Sans" panose="020B0606030504020204" pitchFamily="34" charset="0"/>
                <a:ea typeface="Open Sans" panose="020B0606030504020204" pitchFamily="34" charset="0"/>
                <a:cs typeface="Open Sans" panose="020B0606030504020204" pitchFamily="34" charset="0"/>
              </a:rPr>
              <a:t>Plantejament d’estratègies per a Mataró</a:t>
            </a:r>
            <a:r>
              <a:rPr lang="ca-ES" sz="2400" b="1" dirty="0" smtClean="0"/>
              <a:t> </a:t>
            </a:r>
            <a:endParaRPr lang="ca-ES" sz="240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2" name="Rectángulo 1"/>
          <p:cNvSpPr/>
          <p:nvPr/>
        </p:nvSpPr>
        <p:spPr>
          <a:xfrm>
            <a:off x="708347" y="5037275"/>
            <a:ext cx="9048602" cy="461665"/>
          </a:xfrm>
          <a:prstGeom prst="rect">
            <a:avLst/>
          </a:prstGeom>
          <a:solidFill>
            <a:schemeClr val="bg1">
              <a:alpha val="70000"/>
            </a:schemeClr>
          </a:solidFill>
        </p:spPr>
        <p:txBody>
          <a:bodyPr wrap="square" rtlCol="0">
            <a:spAutoFit/>
          </a:bodyPr>
          <a:lstStyle/>
          <a:p>
            <a:r>
              <a:rPr lang="ca-ES" sz="2400" b="1" dirty="0" smtClean="0">
                <a:latin typeface="Open Sans" panose="020B0606030504020204" pitchFamily="34" charset="0"/>
                <a:ea typeface="Open Sans" panose="020B0606030504020204" pitchFamily="34" charset="0"/>
                <a:cs typeface="Open Sans" panose="020B0606030504020204" pitchFamily="34" charset="0"/>
              </a:rPr>
              <a:t>6. </a:t>
            </a:r>
            <a:r>
              <a:rPr lang="ca-ES" sz="2400" b="1" dirty="0" smtClean="0">
                <a:latin typeface="Open Sans" panose="020B0606030504020204" pitchFamily="34" charset="0"/>
                <a:ea typeface="Open Sans" panose="020B0606030504020204" pitchFamily="34" charset="0"/>
                <a:cs typeface="Open Sans" panose="020B0606030504020204" pitchFamily="34" charset="0"/>
              </a:rPr>
              <a:t>Accions </a:t>
            </a:r>
            <a:r>
              <a:rPr lang="ca-ES" sz="2400" b="1" dirty="0">
                <a:latin typeface="Open Sans" panose="020B0606030504020204" pitchFamily="34" charset="0"/>
                <a:ea typeface="Open Sans" panose="020B0606030504020204" pitchFamily="34" charset="0"/>
                <a:cs typeface="Open Sans" panose="020B0606030504020204" pitchFamily="34" charset="0"/>
              </a:rPr>
              <a:t>Ajuntament de Mataró a </a:t>
            </a:r>
            <a:r>
              <a:rPr lang="ca-ES" sz="2400" b="1" dirty="0" smtClean="0">
                <a:latin typeface="Open Sans" panose="020B0606030504020204" pitchFamily="34" charset="0"/>
                <a:ea typeface="Open Sans" panose="020B0606030504020204" pitchFamily="34" charset="0"/>
                <a:cs typeface="Open Sans" panose="020B0606030504020204" pitchFamily="34" charset="0"/>
              </a:rPr>
              <a:t>curt termini </a:t>
            </a:r>
            <a:endParaRPr lang="ca-E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p:cNvSpPr txBox="1"/>
          <p:nvPr/>
        </p:nvSpPr>
        <p:spPr>
          <a:xfrm>
            <a:off x="708347" y="4416523"/>
            <a:ext cx="11684000" cy="461665"/>
          </a:xfrm>
          <a:prstGeom prst="rect">
            <a:avLst/>
          </a:prstGeom>
          <a:solidFill>
            <a:schemeClr val="bg1">
              <a:alpha val="70000"/>
            </a:schemeClr>
          </a:solidFill>
        </p:spPr>
        <p:txBody>
          <a:bodyPr wrap="square" rtlCol="0">
            <a:spAutoFit/>
          </a:bodyPr>
          <a:lstStyle>
            <a:defPPr>
              <a:defRPr lang="es-ES"/>
            </a:defPPr>
            <a:lvl1pPr>
              <a:defRPr sz="2400" b="1" u="sng">
                <a:latin typeface="Open Sans" panose="020B0606030504020204" pitchFamily="34" charset="0"/>
                <a:ea typeface="Open Sans" panose="020B0606030504020204" pitchFamily="34" charset="0"/>
                <a:cs typeface="Open Sans" panose="020B0606030504020204" pitchFamily="34" charset="0"/>
              </a:defRPr>
            </a:lvl1pPr>
          </a:lstStyle>
          <a:p>
            <a:r>
              <a:rPr lang="ca-ES" u="none" dirty="0"/>
              <a:t>5</a:t>
            </a:r>
            <a:r>
              <a:rPr lang="ca-ES" u="none" dirty="0" smtClean="0"/>
              <a:t>. </a:t>
            </a:r>
            <a:r>
              <a:rPr lang="ca-ES" u="none" dirty="0" smtClean="0"/>
              <a:t>Implicacions econòmiques de les estratègies </a:t>
            </a:r>
            <a:endParaRPr lang="ca-ES" u="none" dirty="0"/>
          </a:p>
        </p:txBody>
      </p:sp>
      <p:sp>
        <p:nvSpPr>
          <p:cNvPr id="5" name="Rectángulo 4"/>
          <p:cNvSpPr/>
          <p:nvPr/>
        </p:nvSpPr>
        <p:spPr>
          <a:xfrm>
            <a:off x="708347" y="978947"/>
            <a:ext cx="9048602"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TAULA DE CONTINGUTS</a:t>
            </a:r>
            <a:endParaRPr lang="ca-ES" sz="2400"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uadroTexto 5"/>
          <p:cNvSpPr txBox="1"/>
          <p:nvPr/>
        </p:nvSpPr>
        <p:spPr>
          <a:xfrm>
            <a:off x="708347" y="2014830"/>
            <a:ext cx="11684000" cy="461665"/>
          </a:xfrm>
          <a:prstGeom prst="rect">
            <a:avLst/>
          </a:prstGeom>
          <a:solidFill>
            <a:schemeClr val="bg1">
              <a:alpha val="70000"/>
            </a:schemeClr>
          </a:solidFill>
        </p:spPr>
        <p:txBody>
          <a:bodyPr wrap="square" rtlCol="0">
            <a:spAutoFit/>
          </a:bodyPr>
          <a:lstStyle/>
          <a:p>
            <a:r>
              <a:rPr lang="ca-ES" sz="2400" b="1" dirty="0" smtClean="0">
                <a:latin typeface="Open Sans" panose="020B0606030504020204" pitchFamily="34" charset="0"/>
                <a:ea typeface="Open Sans" panose="020B0606030504020204" pitchFamily="34" charset="0"/>
                <a:cs typeface="Open Sans" panose="020B0606030504020204" pitchFamily="34" charset="0"/>
              </a:rPr>
              <a:t>1. </a:t>
            </a:r>
            <a:r>
              <a:rPr lang="ca-ES" sz="2400" b="1" dirty="0" smtClean="0">
                <a:latin typeface="Open Sans" panose="020B0606030504020204" pitchFamily="34" charset="0"/>
                <a:ea typeface="Open Sans" panose="020B0606030504020204" pitchFamily="34" charset="0"/>
                <a:cs typeface="Open Sans" panose="020B0606030504020204" pitchFamily="34" charset="0"/>
              </a:rPr>
              <a:t>Revisió dels antecedents locals</a:t>
            </a:r>
            <a:endParaRPr lang="ca-ES" sz="240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p:cNvSpPr txBox="1"/>
          <p:nvPr/>
        </p:nvSpPr>
        <p:spPr>
          <a:xfrm>
            <a:off x="708347" y="2606004"/>
            <a:ext cx="11684000" cy="461665"/>
          </a:xfrm>
          <a:prstGeom prst="rect">
            <a:avLst/>
          </a:prstGeom>
          <a:solidFill>
            <a:schemeClr val="bg1">
              <a:alpha val="70000"/>
            </a:schemeClr>
          </a:solidFill>
        </p:spPr>
        <p:txBody>
          <a:bodyPr wrap="square" rtlCol="0">
            <a:spAutoFit/>
          </a:bodyPr>
          <a:lstStyle/>
          <a:p>
            <a:r>
              <a:rPr lang="ca-ES" sz="2400" b="1" dirty="0" smtClean="0">
                <a:latin typeface="Open Sans" panose="020B0606030504020204" pitchFamily="34" charset="0"/>
                <a:ea typeface="Open Sans" panose="020B0606030504020204" pitchFamily="34" charset="0"/>
                <a:cs typeface="Open Sans" panose="020B0606030504020204" pitchFamily="34" charset="0"/>
              </a:rPr>
              <a:t>2. Entrevistes amb agents locals</a:t>
            </a:r>
            <a:endParaRPr lang="ca-ES" sz="240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p:cNvSpPr txBox="1"/>
          <p:nvPr/>
        </p:nvSpPr>
        <p:spPr>
          <a:xfrm>
            <a:off x="708347" y="3175019"/>
            <a:ext cx="11684000" cy="461665"/>
          </a:xfrm>
          <a:prstGeom prst="rect">
            <a:avLst/>
          </a:prstGeom>
          <a:solidFill>
            <a:schemeClr val="bg1">
              <a:alpha val="70000"/>
            </a:schemeClr>
          </a:solidFill>
        </p:spPr>
        <p:txBody>
          <a:bodyPr wrap="square" rtlCol="0">
            <a:spAutoFit/>
          </a:bodyPr>
          <a:lstStyle/>
          <a:p>
            <a:r>
              <a:rPr lang="ca-ES" sz="2400" b="1" dirty="0" smtClean="0">
                <a:latin typeface="Open Sans" panose="020B0606030504020204" pitchFamily="34" charset="0"/>
                <a:ea typeface="Open Sans" panose="020B0606030504020204" pitchFamily="34" charset="0"/>
                <a:cs typeface="Open Sans" panose="020B0606030504020204" pitchFamily="34" charset="0"/>
              </a:rPr>
              <a:t>3. </a:t>
            </a:r>
            <a:r>
              <a:rPr lang="ca-ES" sz="2400" b="1" dirty="0" smtClean="0">
                <a:latin typeface="Open Sans" panose="020B0606030504020204" pitchFamily="34" charset="0"/>
                <a:ea typeface="Open Sans" panose="020B0606030504020204" pitchFamily="34" charset="0"/>
                <a:cs typeface="Open Sans" panose="020B0606030504020204" pitchFamily="34" charset="0"/>
              </a:rPr>
              <a:t>Accions en curs</a:t>
            </a:r>
            <a:endParaRPr lang="ca-ES" sz="2400" b="1"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2392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0" y="-1"/>
            <a:ext cx="8248650" cy="6882565"/>
          </a:xfrm>
          <a:prstGeom prst="rect">
            <a:avLst/>
          </a:prstGeom>
        </p:spPr>
      </p:pic>
      <p:sp>
        <p:nvSpPr>
          <p:cNvPr id="10" name="Rectángulo 9"/>
          <p:cNvSpPr/>
          <p:nvPr/>
        </p:nvSpPr>
        <p:spPr>
          <a:xfrm>
            <a:off x="8364907" y="139501"/>
            <a:ext cx="3827093" cy="923330"/>
          </a:xfrm>
          <a:prstGeom prst="rect">
            <a:avLst/>
          </a:prstGeom>
        </p:spPr>
        <p:txBody>
          <a:bodyPr wrap="square">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Itineraris considerats per l’estudi </a:t>
            </a:r>
            <a:r>
              <a:rPr lang="ca-ES" b="1" dirty="0" err="1" smtClean="0">
                <a:latin typeface="Open Sans" panose="020B0606030504020204" pitchFamily="34" charset="0"/>
                <a:ea typeface="Open Sans" panose="020B0606030504020204" pitchFamily="34" charset="0"/>
                <a:cs typeface="Open Sans" panose="020B0606030504020204" pitchFamily="34" charset="0"/>
              </a:rPr>
              <a:t>Angerri</a:t>
            </a:r>
            <a:r>
              <a:rPr lang="ca-ES" b="1" dirty="0" smtClean="0">
                <a:latin typeface="Open Sans" panose="020B0606030504020204" pitchFamily="34" charset="0"/>
                <a:ea typeface="Open Sans" panose="020B0606030504020204" pitchFamily="34" charset="0"/>
                <a:cs typeface="Open Sans" panose="020B0606030504020204" pitchFamily="34" charset="0"/>
              </a:rPr>
              <a:t> – Zona Comercial del Port 2018</a:t>
            </a:r>
            <a:endParaRPr lang="es-ES" b="1" dirty="0"/>
          </a:p>
        </p:txBody>
      </p:sp>
      <p:cxnSp>
        <p:nvCxnSpPr>
          <p:cNvPr id="5" name="Conector recto de flecha 4"/>
          <p:cNvCxnSpPr/>
          <p:nvPr/>
        </p:nvCxnSpPr>
        <p:spPr>
          <a:xfrm flipH="1">
            <a:off x="4178300" y="3225800"/>
            <a:ext cx="177800" cy="13589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4686300" y="2260600"/>
            <a:ext cx="317500" cy="22479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881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 r="193" b="12480"/>
          <a:stretch/>
        </p:blipFill>
        <p:spPr>
          <a:xfrm>
            <a:off x="1" y="0"/>
            <a:ext cx="12331699" cy="6858000"/>
          </a:xfrm>
          <a:prstGeom prst="rect">
            <a:avLst/>
          </a:prstGeom>
        </p:spPr>
      </p:pic>
      <p:sp>
        <p:nvSpPr>
          <p:cNvPr id="10" name="CuadroTexto 9"/>
          <p:cNvSpPr txBox="1"/>
          <p:nvPr/>
        </p:nvSpPr>
        <p:spPr>
          <a:xfrm>
            <a:off x="6108700" y="5534561"/>
            <a:ext cx="6223000" cy="1323439"/>
          </a:xfrm>
          <a:prstGeom prst="rect">
            <a:avLst/>
          </a:prstGeom>
          <a:solidFill>
            <a:schemeClr val="bg1">
              <a:alpha val="70000"/>
            </a:schemeClr>
          </a:solidFill>
        </p:spPr>
        <p:txBody>
          <a:bodyPr wrap="square" rtlCol="0">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El Planejament Vigent preveu a l’entorn del carrer Marina de Llevant – Sant Felicià i el pas del Cargol un espai Clau V  “</a:t>
            </a:r>
            <a:r>
              <a:rPr lang="pt-BR" sz="2000" b="1" dirty="0" smtClean="0">
                <a:latin typeface="Open Sans" panose="020B0606030504020204" pitchFamily="34" charset="0"/>
                <a:ea typeface="Open Sans" panose="020B0606030504020204" pitchFamily="34" charset="0"/>
                <a:cs typeface="Open Sans" panose="020B0606030504020204" pitchFamily="34" charset="0"/>
              </a:rPr>
              <a:t>Sistema </a:t>
            </a:r>
            <a:r>
              <a:rPr lang="pt-BR" sz="2000" b="1" dirty="0">
                <a:latin typeface="Open Sans" panose="020B0606030504020204" pitchFamily="34" charset="0"/>
                <a:ea typeface="Open Sans" panose="020B0606030504020204" pitchFamily="34" charset="0"/>
                <a:cs typeface="Open Sans" panose="020B0606030504020204" pitchFamily="34" charset="0"/>
              </a:rPr>
              <a:t>de </a:t>
            </a:r>
            <a:r>
              <a:rPr lang="pt-BR" sz="2000" b="1" dirty="0" err="1" smtClean="0">
                <a:latin typeface="Open Sans" panose="020B0606030504020204" pitchFamily="34" charset="0"/>
                <a:ea typeface="Open Sans" panose="020B0606030504020204" pitchFamily="34" charset="0"/>
                <a:cs typeface="Open Sans" panose="020B0606030504020204" pitchFamily="34" charset="0"/>
              </a:rPr>
              <a:t>Parcs</a:t>
            </a:r>
            <a:r>
              <a:rPr lang="pt-BR" sz="2000" b="1" dirty="0" smtClean="0">
                <a:latin typeface="Open Sans" panose="020B0606030504020204" pitchFamily="34" charset="0"/>
                <a:ea typeface="Open Sans" panose="020B0606030504020204" pitchFamily="34" charset="0"/>
                <a:cs typeface="Open Sans" panose="020B0606030504020204" pitchFamily="34" charset="0"/>
              </a:rPr>
              <a:t> </a:t>
            </a:r>
            <a:r>
              <a:rPr lang="pt-BR" sz="2000" b="1" dirty="0">
                <a:latin typeface="Open Sans" panose="020B0606030504020204" pitchFamily="34" charset="0"/>
                <a:ea typeface="Open Sans" panose="020B0606030504020204" pitchFamily="34" charset="0"/>
                <a:cs typeface="Open Sans" panose="020B0606030504020204" pitchFamily="34" charset="0"/>
              </a:rPr>
              <a:t>i </a:t>
            </a:r>
            <a:r>
              <a:rPr lang="pt-BR" sz="2000" b="1" dirty="0" smtClean="0">
                <a:latin typeface="Open Sans" panose="020B0606030504020204" pitchFamily="34" charset="0"/>
                <a:ea typeface="Open Sans" panose="020B0606030504020204" pitchFamily="34" charset="0"/>
                <a:cs typeface="Open Sans" panose="020B0606030504020204" pitchFamily="34" charset="0"/>
              </a:rPr>
              <a:t>Jardins </a:t>
            </a:r>
            <a:r>
              <a:rPr lang="pt-BR" sz="2000" b="1" dirty="0" err="1" smtClean="0">
                <a:latin typeface="Open Sans" panose="020B0606030504020204" pitchFamily="34" charset="0"/>
                <a:ea typeface="Open Sans" panose="020B0606030504020204" pitchFamily="34" charset="0"/>
                <a:cs typeface="Open Sans" panose="020B0606030504020204" pitchFamily="34" charset="0"/>
              </a:rPr>
              <a:t>Urbans</a:t>
            </a:r>
            <a:r>
              <a:rPr lang="pt-BR" sz="2000" b="1" dirty="0" smtClean="0">
                <a:latin typeface="Open Sans" panose="020B0606030504020204" pitchFamily="34" charset="0"/>
                <a:ea typeface="Open Sans" panose="020B0606030504020204" pitchFamily="34" charset="0"/>
                <a:cs typeface="Open Sans" panose="020B0606030504020204" pitchFamily="34" charset="0"/>
              </a:rPr>
              <a:t>”</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4854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8064500" y="5405378"/>
            <a:ext cx="4127500" cy="1200329"/>
          </a:xfrm>
          <a:prstGeom prst="rect">
            <a:avLst/>
          </a:prstGeom>
          <a:solidFill>
            <a:schemeClr val="bg1">
              <a:alpha val="70000"/>
            </a:schemeClr>
          </a:solidFill>
        </p:spPr>
        <p:txBody>
          <a:bodyPr wrap="square" rtlCol="0">
            <a:spAutoFit/>
          </a:bodyPr>
          <a:lstStyle/>
          <a:p>
            <a:r>
              <a:rPr lang="ca-ES" b="1" dirty="0" smtClean="0"/>
              <a:t>El Planejament Vigent preveu a l’entorn del carrer Marina de Llevant – Sant Felicià i el pas del Cargol un espai </a:t>
            </a:r>
          </a:p>
          <a:p>
            <a:r>
              <a:rPr lang="ca-ES" b="1" dirty="0" smtClean="0"/>
              <a:t>Clau V, </a:t>
            </a:r>
            <a:r>
              <a:rPr lang="pt-BR" b="1" dirty="0"/>
              <a:t>Sistema de </a:t>
            </a:r>
            <a:r>
              <a:rPr lang="pt-BR" b="1" dirty="0" err="1" smtClean="0"/>
              <a:t>Parcs</a:t>
            </a:r>
            <a:r>
              <a:rPr lang="pt-BR" b="1" dirty="0" smtClean="0"/>
              <a:t> </a:t>
            </a:r>
            <a:r>
              <a:rPr lang="pt-BR" b="1" dirty="0"/>
              <a:t>i </a:t>
            </a:r>
            <a:r>
              <a:rPr lang="pt-BR" b="1" dirty="0" smtClean="0"/>
              <a:t>Jardins </a:t>
            </a:r>
            <a:r>
              <a:rPr lang="pt-BR" b="1" dirty="0" err="1" smtClean="0"/>
              <a:t>Urbans</a:t>
            </a:r>
            <a:r>
              <a:rPr lang="pt-BR" b="1" dirty="0" smtClean="0"/>
              <a:t>.</a:t>
            </a:r>
            <a:endParaRPr lang="ca-ES" b="1" dirty="0"/>
          </a:p>
        </p:txBody>
      </p:sp>
      <p:pic>
        <p:nvPicPr>
          <p:cNvPr id="3" name="Imagen 2"/>
          <p:cNvPicPr>
            <a:picLocks noChangeAspect="1"/>
          </p:cNvPicPr>
          <p:nvPr/>
        </p:nvPicPr>
        <p:blipFill rotWithShape="1">
          <a:blip r:embed="rId2"/>
          <a:srcRect t="4361" b="8402"/>
          <a:stretch/>
        </p:blipFill>
        <p:spPr>
          <a:xfrm>
            <a:off x="0" y="0"/>
            <a:ext cx="12195296" cy="6858000"/>
          </a:xfrm>
          <a:prstGeom prst="rect">
            <a:avLst/>
          </a:prstGeom>
        </p:spPr>
      </p:pic>
      <p:sp>
        <p:nvSpPr>
          <p:cNvPr id="6" name="CuadroTexto 5"/>
          <p:cNvSpPr txBox="1"/>
          <p:nvPr/>
        </p:nvSpPr>
        <p:spPr>
          <a:xfrm>
            <a:off x="0" y="158758"/>
            <a:ext cx="6146800" cy="400110"/>
          </a:xfrm>
          <a:prstGeom prst="rect">
            <a:avLst/>
          </a:prstGeom>
          <a:solidFill>
            <a:schemeClr val="bg1">
              <a:alpha val="70000"/>
            </a:schemeClr>
          </a:solidFill>
        </p:spPr>
        <p:txBody>
          <a:bodyPr wrap="square" rtlCol="0">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Pla i gestió dels aparcament a l’entorn marítim </a:t>
            </a:r>
          </a:p>
        </p:txBody>
      </p:sp>
    </p:spTree>
    <p:extLst>
      <p:ext uri="{BB962C8B-B14F-4D97-AF65-F5344CB8AC3E}">
        <p14:creationId xmlns:p14="http://schemas.microsoft.com/office/powerpoint/2010/main" val="4117427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7716" b="19205"/>
          <a:stretch/>
        </p:blipFill>
        <p:spPr>
          <a:xfrm>
            <a:off x="38100" y="12700"/>
            <a:ext cx="9309099" cy="3373956"/>
          </a:xfrm>
          <a:prstGeom prst="rect">
            <a:avLst/>
          </a:prstGeom>
        </p:spPr>
      </p:pic>
      <p:sp>
        <p:nvSpPr>
          <p:cNvPr id="5" name="CuadroTexto 4"/>
          <p:cNvSpPr txBox="1"/>
          <p:nvPr/>
        </p:nvSpPr>
        <p:spPr>
          <a:xfrm>
            <a:off x="7946463" y="2496624"/>
            <a:ext cx="1223412" cy="707886"/>
          </a:xfrm>
          <a:prstGeom prst="rect">
            <a:avLst/>
          </a:prstGeom>
          <a:noFill/>
        </p:spPr>
        <p:txBody>
          <a:bodyPr wrap="none" rtlCol="0">
            <a:spAutoFit/>
          </a:bodyPr>
          <a:lstStyle/>
          <a:p>
            <a:r>
              <a:rPr lang="es-ES" sz="4000" b="1" dirty="0" smtClean="0">
                <a:solidFill>
                  <a:schemeClr val="bg1"/>
                </a:solidFill>
              </a:rPr>
              <a:t>2016</a:t>
            </a:r>
            <a:endParaRPr lang="es-ES" sz="4000" b="1" dirty="0">
              <a:solidFill>
                <a:schemeClr val="bg1"/>
              </a:solidFill>
            </a:endParaRPr>
          </a:p>
        </p:txBody>
      </p:sp>
      <p:pic>
        <p:nvPicPr>
          <p:cNvPr id="6" name="Imagen 5"/>
          <p:cNvPicPr>
            <a:picLocks noChangeAspect="1"/>
          </p:cNvPicPr>
          <p:nvPr/>
        </p:nvPicPr>
        <p:blipFill rotWithShape="1">
          <a:blip r:embed="rId3"/>
          <a:srcRect l="493" t="18876" r="9360" b="20252"/>
          <a:stretch/>
        </p:blipFill>
        <p:spPr>
          <a:xfrm>
            <a:off x="-1" y="3454400"/>
            <a:ext cx="9347199" cy="3403600"/>
          </a:xfrm>
          <a:prstGeom prst="rect">
            <a:avLst/>
          </a:prstGeom>
        </p:spPr>
      </p:pic>
      <p:sp>
        <p:nvSpPr>
          <p:cNvPr id="8" name="CuadroTexto 7"/>
          <p:cNvSpPr txBox="1"/>
          <p:nvPr/>
        </p:nvSpPr>
        <p:spPr>
          <a:xfrm>
            <a:off x="9469156" y="84078"/>
            <a:ext cx="2646644" cy="1938992"/>
          </a:xfrm>
          <a:prstGeom prst="rect">
            <a:avLst/>
          </a:prstGeom>
          <a:solidFill>
            <a:schemeClr val="bg1">
              <a:alpha val="70000"/>
            </a:schemeClr>
          </a:solidFill>
        </p:spPr>
        <p:txBody>
          <a:bodyPr wrap="square" rtlCol="0">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Reducció de l’espai d’estacionament el 2015 a la platja de Badalona, que no va implicar-ne la seva eliminació</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p:cNvSpPr txBox="1"/>
          <p:nvPr/>
        </p:nvSpPr>
        <p:spPr>
          <a:xfrm>
            <a:off x="7946463" y="5481124"/>
            <a:ext cx="1223412" cy="707886"/>
          </a:xfrm>
          <a:prstGeom prst="rect">
            <a:avLst/>
          </a:prstGeom>
          <a:noFill/>
        </p:spPr>
        <p:txBody>
          <a:bodyPr wrap="none" rtlCol="0">
            <a:spAutoFit/>
          </a:bodyPr>
          <a:lstStyle/>
          <a:p>
            <a:r>
              <a:rPr lang="es-ES" sz="4000" b="1" dirty="0" smtClean="0">
                <a:solidFill>
                  <a:schemeClr val="bg1"/>
                </a:solidFill>
              </a:rPr>
              <a:t>2009</a:t>
            </a:r>
            <a:endParaRPr lang="es-ES" sz="4000" b="1" dirty="0">
              <a:solidFill>
                <a:schemeClr val="bg1"/>
              </a:solidFill>
            </a:endParaRPr>
          </a:p>
        </p:txBody>
      </p:sp>
    </p:spTree>
    <p:extLst>
      <p:ext uri="{BB962C8B-B14F-4D97-AF65-F5344CB8AC3E}">
        <p14:creationId xmlns:p14="http://schemas.microsoft.com/office/powerpoint/2010/main" val="33751487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1464"/>
            <a:ext cx="6299200" cy="5994021"/>
          </a:xfrm>
          <a:prstGeom prst="rect">
            <a:avLst/>
          </a:prstGeom>
        </p:spPr>
      </p:pic>
      <p:pic>
        <p:nvPicPr>
          <p:cNvPr id="3" name="Imagen 2"/>
          <p:cNvPicPr>
            <a:picLocks noChangeAspect="1"/>
          </p:cNvPicPr>
          <p:nvPr/>
        </p:nvPicPr>
        <p:blipFill>
          <a:blip r:embed="rId3"/>
          <a:stretch>
            <a:fillRect/>
          </a:stretch>
        </p:blipFill>
        <p:spPr>
          <a:xfrm>
            <a:off x="6327961" y="31464"/>
            <a:ext cx="5809020" cy="5994021"/>
          </a:xfrm>
          <a:prstGeom prst="rect">
            <a:avLst/>
          </a:prstGeom>
        </p:spPr>
      </p:pic>
      <p:sp>
        <p:nvSpPr>
          <p:cNvPr id="5" name="CuadroTexto 4"/>
          <p:cNvSpPr txBox="1"/>
          <p:nvPr/>
        </p:nvSpPr>
        <p:spPr>
          <a:xfrm>
            <a:off x="10397563" y="-88112"/>
            <a:ext cx="1223412" cy="707886"/>
          </a:xfrm>
          <a:prstGeom prst="rect">
            <a:avLst/>
          </a:prstGeom>
          <a:noFill/>
        </p:spPr>
        <p:txBody>
          <a:bodyPr wrap="none" rtlCol="0">
            <a:spAutoFit/>
          </a:bodyPr>
          <a:lstStyle/>
          <a:p>
            <a:r>
              <a:rPr lang="es-ES" sz="4000" b="1" dirty="0" smtClean="0">
                <a:solidFill>
                  <a:schemeClr val="bg1"/>
                </a:solidFill>
              </a:rPr>
              <a:t>2016</a:t>
            </a:r>
            <a:endParaRPr lang="es-ES" sz="4000" b="1" dirty="0">
              <a:solidFill>
                <a:schemeClr val="bg1"/>
              </a:solidFill>
            </a:endParaRPr>
          </a:p>
        </p:txBody>
      </p:sp>
      <p:sp>
        <p:nvSpPr>
          <p:cNvPr id="8" name="CuadroTexto 7"/>
          <p:cNvSpPr txBox="1"/>
          <p:nvPr/>
        </p:nvSpPr>
        <p:spPr>
          <a:xfrm>
            <a:off x="0" y="6141978"/>
            <a:ext cx="10693401" cy="369332"/>
          </a:xfrm>
          <a:prstGeom prst="rect">
            <a:avLst/>
          </a:prstGeom>
          <a:solidFill>
            <a:schemeClr val="bg1">
              <a:alpha val="70000"/>
            </a:schemeClr>
          </a:solid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Modernització del pas inferior de l’estació de Badalona, per millorar la mobilitat de vianants</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p:cNvSpPr txBox="1"/>
          <p:nvPr/>
        </p:nvSpPr>
        <p:spPr>
          <a:xfrm>
            <a:off x="4486710" y="-85029"/>
            <a:ext cx="1223412" cy="707886"/>
          </a:xfrm>
          <a:prstGeom prst="rect">
            <a:avLst/>
          </a:prstGeom>
          <a:noFill/>
        </p:spPr>
        <p:txBody>
          <a:bodyPr wrap="none" rtlCol="0">
            <a:spAutoFit/>
          </a:bodyPr>
          <a:lstStyle/>
          <a:p>
            <a:r>
              <a:rPr lang="es-ES" sz="4000" b="1" dirty="0" smtClean="0">
                <a:solidFill>
                  <a:schemeClr val="bg1"/>
                </a:solidFill>
              </a:rPr>
              <a:t>2009</a:t>
            </a:r>
            <a:endParaRPr lang="es-ES" sz="4000" b="1" dirty="0">
              <a:solidFill>
                <a:schemeClr val="bg1"/>
              </a:solidFill>
            </a:endParaRPr>
          </a:p>
        </p:txBody>
      </p:sp>
    </p:spTree>
    <p:extLst>
      <p:ext uri="{BB962C8B-B14F-4D97-AF65-F5344CB8AC3E}">
        <p14:creationId xmlns:p14="http://schemas.microsoft.com/office/powerpoint/2010/main" val="32542372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14950"/>
          </a:xfrm>
          <a:prstGeom prst="rect">
            <a:avLst/>
          </a:prstGeom>
        </p:spPr>
      </p:pic>
      <p:sp>
        <p:nvSpPr>
          <p:cNvPr id="5" name="CuadroTexto 4"/>
          <p:cNvSpPr txBox="1"/>
          <p:nvPr/>
        </p:nvSpPr>
        <p:spPr>
          <a:xfrm>
            <a:off x="0" y="5440303"/>
            <a:ext cx="11023600" cy="369332"/>
          </a:xfrm>
          <a:prstGeom prst="rect">
            <a:avLst/>
          </a:prstGeom>
          <a:solidFill>
            <a:schemeClr val="bg1">
              <a:alpha val="70000"/>
            </a:schemeClr>
          </a:solid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Modernització del pas inferior de l’estació de Badalona, per millorar la mobilitat de vianants</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2395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207140"/>
            <a:ext cx="9969500" cy="3200909"/>
          </a:xfrm>
          <a:prstGeom prst="rect">
            <a:avLst/>
          </a:prstGeom>
        </p:spPr>
      </p:pic>
      <p:sp>
        <p:nvSpPr>
          <p:cNvPr id="10" name="CuadroTexto 9"/>
          <p:cNvSpPr txBox="1"/>
          <p:nvPr/>
        </p:nvSpPr>
        <p:spPr>
          <a:xfrm>
            <a:off x="0" y="6408049"/>
            <a:ext cx="10109200" cy="400110"/>
          </a:xfrm>
          <a:prstGeom prst="rect">
            <a:avLst/>
          </a:prstGeom>
          <a:solidFill>
            <a:schemeClr val="bg1">
              <a:alpha val="70000"/>
            </a:schemeClr>
          </a:solidFill>
        </p:spPr>
        <p:txBody>
          <a:bodyPr wrap="square" rtlCol="0">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Renovació del pas del Cargol?</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a:blip r:embed="rId3"/>
          <a:stretch>
            <a:fillRect/>
          </a:stretch>
        </p:blipFill>
        <p:spPr>
          <a:xfrm>
            <a:off x="0" y="0"/>
            <a:ext cx="9969500" cy="3090722"/>
          </a:xfrm>
          <a:prstGeom prst="rect">
            <a:avLst/>
          </a:prstGeom>
        </p:spPr>
      </p:pic>
    </p:spTree>
    <p:extLst>
      <p:ext uri="{BB962C8B-B14F-4D97-AF65-F5344CB8AC3E}">
        <p14:creationId xmlns:p14="http://schemas.microsoft.com/office/powerpoint/2010/main" val="1278852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1239500" cy="6867678"/>
          </a:xfrm>
          <a:prstGeom prst="rect">
            <a:avLst/>
          </a:prstGeom>
        </p:spPr>
      </p:pic>
      <p:sp>
        <p:nvSpPr>
          <p:cNvPr id="6" name="CuadroTexto 5"/>
          <p:cNvSpPr txBox="1"/>
          <p:nvPr/>
        </p:nvSpPr>
        <p:spPr>
          <a:xfrm>
            <a:off x="2672774" y="0"/>
            <a:ext cx="8566727" cy="400110"/>
          </a:xfrm>
          <a:prstGeom prst="rect">
            <a:avLst/>
          </a:prstGeom>
          <a:solidFill>
            <a:schemeClr val="bg1">
              <a:alpha val="70000"/>
            </a:schemeClr>
          </a:solidFill>
        </p:spPr>
        <p:txBody>
          <a:bodyPr wrap="square" rtlCol="0">
            <a:spAutoFit/>
          </a:bodyPr>
          <a:lstStyle/>
          <a:p>
            <a:pPr algn="r"/>
            <a:r>
              <a:rPr lang="ca-ES" sz="2000" b="1" dirty="0">
                <a:latin typeface="Open Sans" panose="020B0606030504020204" pitchFamily="34" charset="0"/>
                <a:ea typeface="Open Sans" panose="020B0606030504020204" pitchFamily="34" charset="0"/>
                <a:cs typeface="Open Sans" panose="020B0606030504020204" pitchFamily="34" charset="0"/>
              </a:rPr>
              <a:t>N</a:t>
            </a:r>
            <a:r>
              <a:rPr lang="ca-ES" sz="2000" b="1" dirty="0" smtClean="0">
                <a:latin typeface="Open Sans" panose="020B0606030504020204" pitchFamily="34" charset="0"/>
                <a:ea typeface="Open Sans" panose="020B0606030504020204" pitchFamily="34" charset="0"/>
                <a:cs typeface="Open Sans" panose="020B0606030504020204" pitchFamily="34" charset="0"/>
              </a:rPr>
              <a:t>ou espai per a activitats socials a la platja / el port de Mataró?</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rma libre 2"/>
          <p:cNvSpPr/>
          <p:nvPr/>
        </p:nvSpPr>
        <p:spPr>
          <a:xfrm>
            <a:off x="3407444" y="3027206"/>
            <a:ext cx="3261804" cy="2257858"/>
          </a:xfrm>
          <a:custGeom>
            <a:avLst/>
            <a:gdLst>
              <a:gd name="connsiteX0" fmla="*/ 114300 w 2781300"/>
              <a:gd name="connsiteY0" fmla="*/ 203200 h 1905000"/>
              <a:gd name="connsiteX1" fmla="*/ 800100 w 2781300"/>
              <a:gd name="connsiteY1" fmla="*/ 0 h 1905000"/>
              <a:gd name="connsiteX2" fmla="*/ 1447800 w 2781300"/>
              <a:gd name="connsiteY2" fmla="*/ 152400 h 1905000"/>
              <a:gd name="connsiteX3" fmla="*/ 2781300 w 2781300"/>
              <a:gd name="connsiteY3" fmla="*/ 1485900 h 1905000"/>
              <a:gd name="connsiteX4" fmla="*/ 1549400 w 2781300"/>
              <a:gd name="connsiteY4" fmla="*/ 1905000 h 1905000"/>
              <a:gd name="connsiteX5" fmla="*/ 0 w 2781300"/>
              <a:gd name="connsiteY5" fmla="*/ 215900 h 1905000"/>
              <a:gd name="connsiteX0" fmla="*/ 114300 w 2781300"/>
              <a:gd name="connsiteY0" fmla="*/ 203200 h 1905000"/>
              <a:gd name="connsiteX1" fmla="*/ 800100 w 2781300"/>
              <a:gd name="connsiteY1" fmla="*/ 0 h 1905000"/>
              <a:gd name="connsiteX2" fmla="*/ 1130300 w 2781300"/>
              <a:gd name="connsiteY2" fmla="*/ 0 h 1905000"/>
              <a:gd name="connsiteX3" fmla="*/ 2781300 w 2781300"/>
              <a:gd name="connsiteY3" fmla="*/ 1485900 h 1905000"/>
              <a:gd name="connsiteX4" fmla="*/ 1549400 w 2781300"/>
              <a:gd name="connsiteY4" fmla="*/ 1905000 h 1905000"/>
              <a:gd name="connsiteX5" fmla="*/ 0 w 2781300"/>
              <a:gd name="connsiteY5" fmla="*/ 215900 h 1905000"/>
              <a:gd name="connsiteX0" fmla="*/ 114300 w 3086100"/>
              <a:gd name="connsiteY0" fmla="*/ 203200 h 1905000"/>
              <a:gd name="connsiteX1" fmla="*/ 800100 w 3086100"/>
              <a:gd name="connsiteY1" fmla="*/ 0 h 1905000"/>
              <a:gd name="connsiteX2" fmla="*/ 1130300 w 3086100"/>
              <a:gd name="connsiteY2" fmla="*/ 0 h 1905000"/>
              <a:gd name="connsiteX3" fmla="*/ 3086100 w 3086100"/>
              <a:gd name="connsiteY3" fmla="*/ 1524000 h 1905000"/>
              <a:gd name="connsiteX4" fmla="*/ 1549400 w 3086100"/>
              <a:gd name="connsiteY4" fmla="*/ 1905000 h 1905000"/>
              <a:gd name="connsiteX5" fmla="*/ 0 w 3086100"/>
              <a:gd name="connsiteY5" fmla="*/ 215900 h 1905000"/>
              <a:gd name="connsiteX0" fmla="*/ 114300 w 3086100"/>
              <a:gd name="connsiteY0" fmla="*/ 203200 h 2006600"/>
              <a:gd name="connsiteX1" fmla="*/ 800100 w 3086100"/>
              <a:gd name="connsiteY1" fmla="*/ 0 h 2006600"/>
              <a:gd name="connsiteX2" fmla="*/ 1130300 w 3086100"/>
              <a:gd name="connsiteY2" fmla="*/ 0 h 2006600"/>
              <a:gd name="connsiteX3" fmla="*/ 3086100 w 3086100"/>
              <a:gd name="connsiteY3" fmla="*/ 1524000 h 2006600"/>
              <a:gd name="connsiteX4" fmla="*/ 1638300 w 3086100"/>
              <a:gd name="connsiteY4" fmla="*/ 2006600 h 2006600"/>
              <a:gd name="connsiteX5" fmla="*/ 0 w 3086100"/>
              <a:gd name="connsiteY5" fmla="*/ 215900 h 2006600"/>
              <a:gd name="connsiteX0" fmla="*/ 114300 w 3086100"/>
              <a:gd name="connsiteY0" fmla="*/ 203200 h 1942365"/>
              <a:gd name="connsiteX1" fmla="*/ 800100 w 3086100"/>
              <a:gd name="connsiteY1" fmla="*/ 0 h 1942365"/>
              <a:gd name="connsiteX2" fmla="*/ 1130300 w 3086100"/>
              <a:gd name="connsiteY2" fmla="*/ 0 h 1942365"/>
              <a:gd name="connsiteX3" fmla="*/ 3086100 w 3086100"/>
              <a:gd name="connsiteY3" fmla="*/ 1524000 h 1942365"/>
              <a:gd name="connsiteX4" fmla="*/ 1712696 w 3086100"/>
              <a:gd name="connsiteY4" fmla="*/ 1942365 h 1942365"/>
              <a:gd name="connsiteX5" fmla="*/ 0 w 3086100"/>
              <a:gd name="connsiteY5" fmla="*/ 215900 h 1942365"/>
              <a:gd name="connsiteX0" fmla="*/ 144059 w 3115859"/>
              <a:gd name="connsiteY0" fmla="*/ 203200 h 1942365"/>
              <a:gd name="connsiteX1" fmla="*/ 829859 w 3115859"/>
              <a:gd name="connsiteY1" fmla="*/ 0 h 1942365"/>
              <a:gd name="connsiteX2" fmla="*/ 1160059 w 3115859"/>
              <a:gd name="connsiteY2" fmla="*/ 0 h 1942365"/>
              <a:gd name="connsiteX3" fmla="*/ 3115859 w 3115859"/>
              <a:gd name="connsiteY3" fmla="*/ 1524000 h 1942365"/>
              <a:gd name="connsiteX4" fmla="*/ 1742455 w 3115859"/>
              <a:gd name="connsiteY4" fmla="*/ 1942365 h 1942365"/>
              <a:gd name="connsiteX5" fmla="*/ 0 w 3115859"/>
              <a:gd name="connsiteY5" fmla="*/ 258723 h 1942365"/>
              <a:gd name="connsiteX0" fmla="*/ 144059 w 2929869"/>
              <a:gd name="connsiteY0" fmla="*/ 203200 h 1942365"/>
              <a:gd name="connsiteX1" fmla="*/ 829859 w 2929869"/>
              <a:gd name="connsiteY1" fmla="*/ 0 h 1942365"/>
              <a:gd name="connsiteX2" fmla="*/ 1160059 w 2929869"/>
              <a:gd name="connsiteY2" fmla="*/ 0 h 1942365"/>
              <a:gd name="connsiteX3" fmla="*/ 2929869 w 2929869"/>
              <a:gd name="connsiteY3" fmla="*/ 1581098 h 1942365"/>
              <a:gd name="connsiteX4" fmla="*/ 1742455 w 2929869"/>
              <a:gd name="connsiteY4" fmla="*/ 1942365 h 1942365"/>
              <a:gd name="connsiteX5" fmla="*/ 0 w 2929869"/>
              <a:gd name="connsiteY5" fmla="*/ 258723 h 1942365"/>
              <a:gd name="connsiteX0" fmla="*/ 144059 w 2929869"/>
              <a:gd name="connsiteY0" fmla="*/ 203200 h 1942365"/>
              <a:gd name="connsiteX1" fmla="*/ 829859 w 2929869"/>
              <a:gd name="connsiteY1" fmla="*/ 0 h 1942365"/>
              <a:gd name="connsiteX2" fmla="*/ 1182378 w 2929869"/>
              <a:gd name="connsiteY2" fmla="*/ 71372 h 1942365"/>
              <a:gd name="connsiteX3" fmla="*/ 2929869 w 2929869"/>
              <a:gd name="connsiteY3" fmla="*/ 1581098 h 1942365"/>
              <a:gd name="connsiteX4" fmla="*/ 1742455 w 2929869"/>
              <a:gd name="connsiteY4" fmla="*/ 1942365 h 1942365"/>
              <a:gd name="connsiteX5" fmla="*/ 0 w 2929869"/>
              <a:gd name="connsiteY5" fmla="*/ 258723 h 1942365"/>
              <a:gd name="connsiteX0" fmla="*/ 144059 w 2929869"/>
              <a:gd name="connsiteY0" fmla="*/ 181788 h 1920953"/>
              <a:gd name="connsiteX1" fmla="*/ 874497 w 2929869"/>
              <a:gd name="connsiteY1" fmla="*/ 0 h 1920953"/>
              <a:gd name="connsiteX2" fmla="*/ 1182378 w 2929869"/>
              <a:gd name="connsiteY2" fmla="*/ 49960 h 1920953"/>
              <a:gd name="connsiteX3" fmla="*/ 2929869 w 2929869"/>
              <a:gd name="connsiteY3" fmla="*/ 1559686 h 1920953"/>
              <a:gd name="connsiteX4" fmla="*/ 1742455 w 2929869"/>
              <a:gd name="connsiteY4" fmla="*/ 1920953 h 1920953"/>
              <a:gd name="connsiteX5" fmla="*/ 0 w 2929869"/>
              <a:gd name="connsiteY5" fmla="*/ 237311 h 1920953"/>
              <a:gd name="connsiteX0" fmla="*/ 181257 w 2929869"/>
              <a:gd name="connsiteY0" fmla="*/ 196063 h 1920953"/>
              <a:gd name="connsiteX1" fmla="*/ 874497 w 2929869"/>
              <a:gd name="connsiteY1" fmla="*/ 0 h 1920953"/>
              <a:gd name="connsiteX2" fmla="*/ 1182378 w 2929869"/>
              <a:gd name="connsiteY2" fmla="*/ 49960 h 1920953"/>
              <a:gd name="connsiteX3" fmla="*/ 2929869 w 2929869"/>
              <a:gd name="connsiteY3" fmla="*/ 1559686 h 1920953"/>
              <a:gd name="connsiteX4" fmla="*/ 1742455 w 2929869"/>
              <a:gd name="connsiteY4" fmla="*/ 1920953 h 1920953"/>
              <a:gd name="connsiteX5" fmla="*/ 0 w 2929869"/>
              <a:gd name="connsiteY5" fmla="*/ 237311 h 1920953"/>
              <a:gd name="connsiteX0" fmla="*/ 144059 w 2892671"/>
              <a:gd name="connsiteY0" fmla="*/ 196063 h 1920953"/>
              <a:gd name="connsiteX1" fmla="*/ 837299 w 2892671"/>
              <a:gd name="connsiteY1" fmla="*/ 0 h 1920953"/>
              <a:gd name="connsiteX2" fmla="*/ 1145180 w 2892671"/>
              <a:gd name="connsiteY2" fmla="*/ 49960 h 1920953"/>
              <a:gd name="connsiteX3" fmla="*/ 2892671 w 2892671"/>
              <a:gd name="connsiteY3" fmla="*/ 1559686 h 1920953"/>
              <a:gd name="connsiteX4" fmla="*/ 1705257 w 2892671"/>
              <a:gd name="connsiteY4" fmla="*/ 1920953 h 1920953"/>
              <a:gd name="connsiteX5" fmla="*/ 0 w 2892671"/>
              <a:gd name="connsiteY5" fmla="*/ 258723 h 1920953"/>
              <a:gd name="connsiteX0" fmla="*/ 144059 w 2892671"/>
              <a:gd name="connsiteY0" fmla="*/ 196063 h 1920953"/>
              <a:gd name="connsiteX1" fmla="*/ 837299 w 2892671"/>
              <a:gd name="connsiteY1" fmla="*/ 0 h 1920953"/>
              <a:gd name="connsiteX2" fmla="*/ 1145180 w 2892671"/>
              <a:gd name="connsiteY2" fmla="*/ 49960 h 1920953"/>
              <a:gd name="connsiteX3" fmla="*/ 2892671 w 2892671"/>
              <a:gd name="connsiteY3" fmla="*/ 1559686 h 1920953"/>
              <a:gd name="connsiteX4" fmla="*/ 1705257 w 2892671"/>
              <a:gd name="connsiteY4" fmla="*/ 1920953 h 1920953"/>
              <a:gd name="connsiteX5" fmla="*/ 0 w 2892671"/>
              <a:gd name="connsiteY5" fmla="*/ 258723 h 192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2671" h="1920953">
                <a:moveTo>
                  <a:pt x="144059" y="196063"/>
                </a:moveTo>
                <a:lnTo>
                  <a:pt x="837299" y="0"/>
                </a:lnTo>
                <a:lnTo>
                  <a:pt x="1145180" y="49960"/>
                </a:lnTo>
                <a:lnTo>
                  <a:pt x="2892671" y="1559686"/>
                </a:lnTo>
                <a:lnTo>
                  <a:pt x="1705257" y="1920953"/>
                </a:lnTo>
                <a:cubicBezTo>
                  <a:pt x="1159157" y="1324053"/>
                  <a:pt x="575859" y="841349"/>
                  <a:pt x="0" y="258723"/>
                </a:cubicBezTo>
              </a:path>
            </a:pathLst>
          </a:custGeom>
          <a:solidFill>
            <a:schemeClr val="accent4">
              <a:lumMod val="40000"/>
              <a:lumOff val="60000"/>
            </a:schemeClr>
          </a:solidFill>
          <a:ln>
            <a:solidFill>
              <a:schemeClr val="accent4">
                <a:lumMod val="75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a:r>
              <a:rPr lang="es-ES" sz="5400" b="1" dirty="0" smtClean="0"/>
              <a:t>?</a:t>
            </a:r>
            <a:endParaRPr lang="es-ES" sz="5400" b="1" dirty="0"/>
          </a:p>
        </p:txBody>
      </p:sp>
    </p:spTree>
    <p:extLst>
      <p:ext uri="{BB962C8B-B14F-4D97-AF65-F5344CB8AC3E}">
        <p14:creationId xmlns:p14="http://schemas.microsoft.com/office/powerpoint/2010/main" val="2236990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t="11491" b="-1"/>
          <a:stretch/>
        </p:blipFill>
        <p:spPr>
          <a:xfrm>
            <a:off x="-30020" y="-76200"/>
            <a:ext cx="12222020" cy="6261100"/>
          </a:xfrm>
        </p:spPr>
      </p:pic>
      <p:sp>
        <p:nvSpPr>
          <p:cNvPr id="9" name="CuadroTexto 8"/>
          <p:cNvSpPr txBox="1"/>
          <p:nvPr/>
        </p:nvSpPr>
        <p:spPr>
          <a:xfrm>
            <a:off x="-30020" y="6319192"/>
            <a:ext cx="10109200" cy="400110"/>
          </a:xfrm>
          <a:prstGeom prst="rect">
            <a:avLst/>
          </a:prstGeom>
          <a:solidFill>
            <a:schemeClr val="bg1">
              <a:alpha val="70000"/>
            </a:schemeClr>
          </a:solidFill>
        </p:spPr>
        <p:txBody>
          <a:bodyPr wrap="square" rtlCol="0">
            <a:spAutoFit/>
          </a:bodyPr>
          <a:lstStyle/>
          <a:p>
            <a:r>
              <a:rPr lang="ca-ES" sz="2000" b="1" dirty="0">
                <a:latin typeface="Open Sans" panose="020B0606030504020204" pitchFamily="34" charset="0"/>
                <a:ea typeface="Open Sans" panose="020B0606030504020204" pitchFamily="34" charset="0"/>
                <a:cs typeface="Open Sans" panose="020B0606030504020204" pitchFamily="34" charset="0"/>
              </a:rPr>
              <a:t>Espai ciutadà a La Marina de </a:t>
            </a:r>
            <a:r>
              <a:rPr lang="ca-ES" sz="2000" b="1" dirty="0" smtClean="0">
                <a:latin typeface="Open Sans" panose="020B0606030504020204" pitchFamily="34" charset="0"/>
                <a:ea typeface="Open Sans" panose="020B0606030504020204" pitchFamily="34" charset="0"/>
                <a:cs typeface="Open Sans" panose="020B0606030504020204" pitchFamily="34" charset="0"/>
              </a:rPr>
              <a:t>València. Activitats nàutiques, música, debats</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ángulo 9"/>
          <p:cNvSpPr/>
          <p:nvPr/>
        </p:nvSpPr>
        <p:spPr>
          <a:xfrm>
            <a:off x="6232355" y="0"/>
            <a:ext cx="5959645" cy="369332"/>
          </a:xfrm>
          <a:prstGeom prst="rect">
            <a:avLst/>
          </a:prstGeom>
        </p:spPr>
        <p:txBody>
          <a:bodyPr wrap="none">
            <a:spAutoFit/>
          </a:bodyPr>
          <a:lstStyle/>
          <a:p>
            <a:r>
              <a:rPr lang="es-ES" dirty="0">
                <a:hlinkClick r:id="rId3"/>
              </a:rPr>
              <a:t>http://projects.mcrit.com/marenvalor/la-marina-de-valencia</a:t>
            </a:r>
            <a:r>
              <a:rPr lang="es-ES" dirty="0" smtClean="0">
                <a:hlinkClick r:id="rId3"/>
              </a:rPr>
              <a:t>/</a:t>
            </a:r>
            <a:r>
              <a:rPr lang="es-ES" dirty="0" smtClean="0"/>
              <a:t> </a:t>
            </a:r>
            <a:endParaRPr lang="es-ES" dirty="0"/>
          </a:p>
        </p:txBody>
      </p:sp>
    </p:spTree>
    <p:extLst>
      <p:ext uri="{BB962C8B-B14F-4D97-AF65-F5344CB8AC3E}">
        <p14:creationId xmlns:p14="http://schemas.microsoft.com/office/powerpoint/2010/main" val="2998751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654" t="31439" r="1654"/>
          <a:stretch/>
        </p:blipFill>
        <p:spPr>
          <a:xfrm>
            <a:off x="241776" y="425049"/>
            <a:ext cx="10847025" cy="3223939"/>
          </a:xfrm>
          <a:prstGeom prst="rect">
            <a:avLst/>
          </a:prstGeom>
        </p:spPr>
      </p:pic>
      <p:pic>
        <p:nvPicPr>
          <p:cNvPr id="6" name="Imagen 5"/>
          <p:cNvPicPr>
            <a:picLocks noChangeAspect="1"/>
          </p:cNvPicPr>
          <p:nvPr/>
        </p:nvPicPr>
        <p:blipFill>
          <a:blip r:embed="rId3"/>
          <a:stretch>
            <a:fillRect/>
          </a:stretch>
        </p:blipFill>
        <p:spPr>
          <a:xfrm>
            <a:off x="241775" y="3586792"/>
            <a:ext cx="10829837" cy="3061658"/>
          </a:xfrm>
          <a:prstGeom prst="rect">
            <a:avLst/>
          </a:prstGeom>
        </p:spPr>
      </p:pic>
      <p:sp>
        <p:nvSpPr>
          <p:cNvPr id="8" name="Rectángulo 7"/>
          <p:cNvSpPr/>
          <p:nvPr/>
        </p:nvSpPr>
        <p:spPr>
          <a:xfrm>
            <a:off x="146525" y="72612"/>
            <a:ext cx="11683525" cy="369332"/>
          </a:xfrm>
          <a:prstGeom prst="rect">
            <a:avLst/>
          </a:prstGeom>
        </p:spPr>
        <p:txBody>
          <a:bodyPr wrap="square">
            <a:spAutoFit/>
          </a:bodyPr>
          <a:lstStyle/>
          <a:p>
            <a:r>
              <a:rPr lang="ca-ES" dirty="0"/>
              <a:t>Programació de La Marina de València basada en cinc elements: </a:t>
            </a:r>
            <a:r>
              <a:rPr lang="ca-ES" b="1" dirty="0"/>
              <a:t>música, diàleg, sostenibilitat, creativitat i innovació.  </a:t>
            </a:r>
          </a:p>
        </p:txBody>
      </p:sp>
    </p:spTree>
    <p:extLst>
      <p:ext uri="{BB962C8B-B14F-4D97-AF65-F5344CB8AC3E}">
        <p14:creationId xmlns:p14="http://schemas.microsoft.com/office/powerpoint/2010/main" val="74560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19747" y="231531"/>
            <a:ext cx="7004033" cy="6372470"/>
          </a:xfrm>
          <a:prstGeom prst="rect">
            <a:avLst/>
          </a:prstGeom>
        </p:spPr>
      </p:pic>
      <p:sp>
        <p:nvSpPr>
          <p:cNvPr id="6" name="CuadroTexto 5"/>
          <p:cNvSpPr txBox="1"/>
          <p:nvPr/>
        </p:nvSpPr>
        <p:spPr>
          <a:xfrm>
            <a:off x="7505700" y="231531"/>
            <a:ext cx="4686300" cy="892552"/>
          </a:xfrm>
          <a:prstGeom prst="rect">
            <a:avLst/>
          </a:prstGeom>
          <a:noFill/>
        </p:spPr>
        <p:txBody>
          <a:bodyPr wrap="square" rtlCol="0">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Documentació i Bones Pràctiques</a:t>
            </a:r>
          </a:p>
          <a:p>
            <a:endParaRPr lang="ca-ES" sz="1600" b="1" dirty="0">
              <a:latin typeface="Open Sans" panose="020B0606030504020204" pitchFamily="34" charset="0"/>
              <a:ea typeface="Open Sans" panose="020B0606030504020204" pitchFamily="34" charset="0"/>
              <a:cs typeface="Open Sans" panose="020B0606030504020204" pitchFamily="34" charset="0"/>
            </a:endParaRPr>
          </a:p>
          <a:p>
            <a:r>
              <a:rPr lang="ca-ES" sz="1600" b="1" dirty="0" smtClean="0">
                <a:latin typeface="Open Sans" panose="020B0606030504020204" pitchFamily="34" charset="0"/>
                <a:ea typeface="Open Sans" panose="020B0606030504020204" pitchFamily="34" charset="0"/>
                <a:cs typeface="Open Sans" panose="020B0606030504020204" pitchFamily="34" charset="0"/>
                <a:hlinkClick r:id="rId3"/>
              </a:rPr>
              <a:t>http</a:t>
            </a:r>
            <a:r>
              <a:rPr lang="ca-ES" sz="1600" b="1" dirty="0">
                <a:latin typeface="Open Sans" panose="020B0606030504020204" pitchFamily="34" charset="0"/>
                <a:ea typeface="Open Sans" panose="020B0606030504020204" pitchFamily="34" charset="0"/>
                <a:cs typeface="Open Sans" panose="020B0606030504020204" pitchFamily="34" charset="0"/>
                <a:hlinkClick r:id="rId3"/>
              </a:rPr>
              <a:t>://projects.mcrit.com/marenvalor</a:t>
            </a:r>
            <a:r>
              <a:rPr lang="ca-ES" sz="1600" b="1" dirty="0" smtClean="0">
                <a:latin typeface="Open Sans" panose="020B0606030504020204" pitchFamily="34" charset="0"/>
                <a:ea typeface="Open Sans" panose="020B0606030504020204" pitchFamily="34" charset="0"/>
                <a:cs typeface="Open Sans" panose="020B0606030504020204" pitchFamily="34" charset="0"/>
                <a:hlinkClick r:id="rId3"/>
              </a:rPr>
              <a:t>/</a:t>
            </a:r>
            <a:r>
              <a:rPr lang="ca-ES" sz="1600" b="1" dirty="0" smtClean="0">
                <a:latin typeface="Open Sans" panose="020B0606030504020204" pitchFamily="34" charset="0"/>
                <a:ea typeface="Open Sans" panose="020B0606030504020204" pitchFamily="34" charset="0"/>
                <a:cs typeface="Open Sans" panose="020B0606030504020204" pitchFamily="34" charset="0"/>
              </a:rPr>
              <a:t> </a:t>
            </a:r>
            <a:endParaRPr lang="ca-ES"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4092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258525" y="136112"/>
            <a:ext cx="4514375" cy="1323439"/>
          </a:xfrm>
          <a:prstGeom prst="rect">
            <a:avLst/>
          </a:prstGeom>
        </p:spPr>
        <p:txBody>
          <a:bodyPr wrap="square">
            <a:spAutoFit/>
          </a:bodyPr>
          <a:lstStyle/>
          <a:p>
            <a:r>
              <a:rPr lang="ca-ES" sz="2000" b="1" dirty="0" smtClean="0">
                <a:latin typeface="Open Sans" panose="020B0606030504020204" pitchFamily="34" charset="0"/>
                <a:ea typeface="Open Sans" panose="020B0606030504020204" pitchFamily="34" charset="0"/>
                <a:cs typeface="Open Sans" panose="020B0606030504020204" pitchFamily="34" charset="0"/>
              </a:rPr>
              <a:t>Surem La Marina </a:t>
            </a:r>
            <a:r>
              <a:rPr lang="ca-ES" sz="2000" b="1" dirty="0" err="1" smtClean="0">
                <a:latin typeface="Open Sans" panose="020B0606030504020204" pitchFamily="34" charset="0"/>
                <a:ea typeface="Open Sans" panose="020B0606030504020204" pitchFamily="34" charset="0"/>
                <a:cs typeface="Open Sans" panose="020B0606030504020204" pitchFamily="34" charset="0"/>
              </a:rPr>
              <a:t>Living</a:t>
            </a:r>
            <a:r>
              <a:rPr lang="ca-ES" sz="2000" b="1" dirty="0" smtClean="0">
                <a:latin typeface="Open Sans" panose="020B0606030504020204" pitchFamily="34" charset="0"/>
                <a:ea typeface="Open Sans" panose="020B0606030504020204" pitchFamily="34" charset="0"/>
                <a:cs typeface="Open Sans" panose="020B0606030504020204" pitchFamily="34" charset="0"/>
              </a:rPr>
              <a:t> </a:t>
            </a:r>
            <a:r>
              <a:rPr lang="ca-ES" sz="2000" b="1" dirty="0" err="1" smtClean="0">
                <a:latin typeface="Open Sans" panose="020B0606030504020204" pitchFamily="34" charset="0"/>
                <a:ea typeface="Open Sans" panose="020B0606030504020204" pitchFamily="34" charset="0"/>
                <a:cs typeface="Open Sans" panose="020B0606030504020204" pitchFamily="34" charset="0"/>
              </a:rPr>
              <a:t>Lab</a:t>
            </a:r>
            <a:r>
              <a:rPr lang="ca-ES" sz="2000" b="1" dirty="0" smtClean="0">
                <a:latin typeface="Open Sans" panose="020B0606030504020204" pitchFamily="34" charset="0"/>
                <a:ea typeface="Open Sans" panose="020B0606030504020204" pitchFamily="34" charset="0"/>
                <a:cs typeface="Open Sans" panose="020B0606030504020204" pitchFamily="34" charset="0"/>
              </a:rPr>
              <a:t> – Espai de </a:t>
            </a:r>
            <a:r>
              <a:rPr lang="ca-ES" sz="2000" b="1" dirty="0" err="1" smtClean="0">
                <a:latin typeface="Open Sans" panose="020B0606030504020204" pitchFamily="34" charset="0"/>
                <a:ea typeface="Open Sans" panose="020B0606030504020204" pitchFamily="34" charset="0"/>
                <a:cs typeface="Open Sans" panose="020B0606030504020204" pitchFamily="34" charset="0"/>
              </a:rPr>
              <a:t>co</a:t>
            </a:r>
            <a:r>
              <a:rPr lang="ca-ES" sz="2000" b="1" dirty="0" smtClean="0">
                <a:latin typeface="Open Sans" panose="020B0606030504020204" pitchFamily="34" charset="0"/>
                <a:ea typeface="Open Sans" panose="020B0606030504020204" pitchFamily="34" charset="0"/>
                <a:cs typeface="Open Sans" panose="020B0606030504020204" pitchFamily="34" charset="0"/>
              </a:rPr>
              <a:t>-creació amb els joves de València i veïns dels poblats marítims</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a:blip r:embed="rId2"/>
          <a:stretch>
            <a:fillRect/>
          </a:stretch>
        </p:blipFill>
        <p:spPr>
          <a:xfrm>
            <a:off x="228601" y="0"/>
            <a:ext cx="6692900" cy="6867281"/>
          </a:xfrm>
          <a:prstGeom prst="rect">
            <a:avLst/>
          </a:prstGeom>
        </p:spPr>
      </p:pic>
      <p:sp>
        <p:nvSpPr>
          <p:cNvPr id="4" name="Rectángulo 3"/>
          <p:cNvSpPr/>
          <p:nvPr/>
        </p:nvSpPr>
        <p:spPr>
          <a:xfrm>
            <a:off x="355600" y="6032500"/>
            <a:ext cx="6426200" cy="482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786475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rotWithShape="1">
          <a:blip r:embed="rId2"/>
          <a:srcRect l="20938"/>
          <a:stretch/>
        </p:blipFill>
        <p:spPr>
          <a:xfrm>
            <a:off x="-323849" y="0"/>
            <a:ext cx="7098868" cy="4772557"/>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5015"/>
          <a:stretch/>
        </p:blipFill>
        <p:spPr>
          <a:xfrm>
            <a:off x="6775018" y="39956"/>
            <a:ext cx="5308749" cy="3571337"/>
          </a:xfrm>
          <a:prstGeom prst="rect">
            <a:avLst/>
          </a:prstGeom>
        </p:spPr>
      </p:pic>
      <p:pic>
        <p:nvPicPr>
          <p:cNvPr id="6" name="Imagen 5"/>
          <p:cNvPicPr>
            <a:picLocks noChangeAspect="1"/>
          </p:cNvPicPr>
          <p:nvPr/>
        </p:nvPicPr>
        <p:blipFill>
          <a:blip r:embed="rId4"/>
          <a:stretch>
            <a:fillRect/>
          </a:stretch>
        </p:blipFill>
        <p:spPr>
          <a:xfrm>
            <a:off x="5617378" y="2858540"/>
            <a:ext cx="6574622" cy="3999460"/>
          </a:xfrm>
          <a:prstGeom prst="rect">
            <a:avLst/>
          </a:prstGeom>
        </p:spPr>
      </p:pic>
    </p:spTree>
    <p:extLst>
      <p:ext uri="{BB962C8B-B14F-4D97-AF65-F5344CB8AC3E}">
        <p14:creationId xmlns:p14="http://schemas.microsoft.com/office/powerpoint/2010/main" val="3292083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7"/>
          <p:cNvPicPr>
            <a:picLocks noChangeAspect="1" noChangeArrowheads="1"/>
          </p:cNvPicPr>
          <p:nvPr/>
        </p:nvPicPr>
        <p:blipFill>
          <a:blip r:embed="rId2"/>
          <a:srcRect/>
          <a:stretch>
            <a:fillRect/>
          </a:stretch>
        </p:blipFill>
        <p:spPr bwMode="auto">
          <a:xfrm>
            <a:off x="0" y="0"/>
            <a:ext cx="9839325" cy="6875463"/>
          </a:xfrm>
          <a:prstGeom prst="rect">
            <a:avLst/>
          </a:prstGeom>
          <a:noFill/>
          <a:ln w="9525">
            <a:noFill/>
            <a:miter lim="800000"/>
            <a:headEnd/>
            <a:tailEnd/>
          </a:ln>
        </p:spPr>
      </p:pic>
      <p:sp>
        <p:nvSpPr>
          <p:cNvPr id="5" name="Elipse 4"/>
          <p:cNvSpPr/>
          <p:nvPr/>
        </p:nvSpPr>
        <p:spPr>
          <a:xfrm>
            <a:off x="5492750" y="808038"/>
            <a:ext cx="3775075" cy="16970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4" name="CuadroTexto 3"/>
          <p:cNvSpPr txBox="1"/>
          <p:nvPr/>
        </p:nvSpPr>
        <p:spPr>
          <a:xfrm>
            <a:off x="6654800" y="45349"/>
            <a:ext cx="5486400" cy="1569660"/>
          </a:xfrm>
          <a:prstGeom prst="rect">
            <a:avLst/>
          </a:prstGeom>
          <a:solidFill>
            <a:schemeClr val="bg1">
              <a:alpha val="70000"/>
            </a:schemeClr>
          </a:solidFill>
        </p:spPr>
        <p:txBody>
          <a:bodyPr wrap="square" rtlCol="0">
            <a:spAutoFit/>
          </a:bodyPr>
          <a:lstStyle/>
          <a:p>
            <a:pPr algn="r"/>
            <a:r>
              <a:rPr lang="ca-ES" sz="2400" b="1" dirty="0" smtClean="0"/>
              <a:t>PLA D’USOS PELS ESPAIS COMERCIALS</a:t>
            </a:r>
          </a:p>
          <a:p>
            <a:pPr algn="r"/>
            <a:r>
              <a:rPr lang="ca-ES" sz="2400" b="1" dirty="0" smtClean="0"/>
              <a:t>+ usos comercials especialitzats?</a:t>
            </a:r>
          </a:p>
          <a:p>
            <a:pPr algn="r"/>
            <a:r>
              <a:rPr lang="ca-ES" sz="2400" b="1" dirty="0" smtClean="0"/>
              <a:t>+ restauració?</a:t>
            </a:r>
          </a:p>
          <a:p>
            <a:pPr algn="r"/>
            <a:r>
              <a:rPr lang="ca-ES" sz="2400" b="1" dirty="0" smtClean="0"/>
              <a:t>+ esport?</a:t>
            </a:r>
          </a:p>
        </p:txBody>
      </p:sp>
    </p:spTree>
    <p:extLst>
      <p:ext uri="{BB962C8B-B14F-4D97-AF65-F5344CB8AC3E}">
        <p14:creationId xmlns:p14="http://schemas.microsoft.com/office/powerpoint/2010/main" val="1731744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71017" y="923168"/>
            <a:ext cx="9827566" cy="5570464"/>
          </a:xfrm>
          <a:prstGeom prst="rect">
            <a:avLst/>
          </a:prstGeom>
        </p:spPr>
      </p:pic>
      <p:sp>
        <p:nvSpPr>
          <p:cNvPr id="4" name="CuadroTexto 3"/>
          <p:cNvSpPr txBox="1"/>
          <p:nvPr/>
        </p:nvSpPr>
        <p:spPr>
          <a:xfrm>
            <a:off x="527703" y="294704"/>
            <a:ext cx="5486400" cy="369332"/>
          </a:xfrm>
          <a:prstGeom prst="rect">
            <a:avLst/>
          </a:prstGeom>
          <a:solidFill>
            <a:schemeClr val="bg1">
              <a:alpha val="70000"/>
            </a:schemeClr>
          </a:solid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Conclusions Estudi </a:t>
            </a:r>
            <a:r>
              <a:rPr lang="ca-ES" b="1" dirty="0" err="1" smtClean="0">
                <a:latin typeface="Open Sans" panose="020B0606030504020204" pitchFamily="34" charset="0"/>
                <a:ea typeface="Open Sans" panose="020B0606030504020204" pitchFamily="34" charset="0"/>
                <a:cs typeface="Open Sans" panose="020B0606030504020204" pitchFamily="34" charset="0"/>
              </a:rPr>
              <a:t>Angerri</a:t>
            </a:r>
            <a:endParaRPr lang="ca-ES" b="1" dirty="0" smtClean="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Conector recto 8"/>
          <p:cNvCxnSpPr/>
          <p:nvPr/>
        </p:nvCxnSpPr>
        <p:spPr>
          <a:xfrm flipV="1">
            <a:off x="3886200" y="3314700"/>
            <a:ext cx="4394200" cy="1270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1" name="Conector recto 10"/>
          <p:cNvCxnSpPr/>
          <p:nvPr/>
        </p:nvCxnSpPr>
        <p:spPr>
          <a:xfrm>
            <a:off x="527703" y="3619500"/>
            <a:ext cx="522000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5" name="Conector recto 14"/>
          <p:cNvCxnSpPr/>
          <p:nvPr/>
        </p:nvCxnSpPr>
        <p:spPr>
          <a:xfrm>
            <a:off x="527702" y="4229100"/>
            <a:ext cx="406800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7" name="Conector recto 16"/>
          <p:cNvCxnSpPr/>
          <p:nvPr/>
        </p:nvCxnSpPr>
        <p:spPr>
          <a:xfrm>
            <a:off x="1432250" y="5130800"/>
            <a:ext cx="846000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9" name="Conector recto 18"/>
          <p:cNvCxnSpPr/>
          <p:nvPr/>
        </p:nvCxnSpPr>
        <p:spPr>
          <a:xfrm>
            <a:off x="1432250" y="5740400"/>
            <a:ext cx="878400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1" name="Conector recto 20"/>
          <p:cNvCxnSpPr/>
          <p:nvPr/>
        </p:nvCxnSpPr>
        <p:spPr>
          <a:xfrm>
            <a:off x="570401" y="6057900"/>
            <a:ext cx="2016000" cy="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07849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705600" y="0"/>
            <a:ext cx="5486400" cy="2501483"/>
          </a:xfrm>
          <a:prstGeom prst="rect">
            <a:avLst/>
          </a:prstGeom>
        </p:spPr>
      </p:pic>
      <p:pic>
        <p:nvPicPr>
          <p:cNvPr id="8" name="Imagen 7"/>
          <p:cNvPicPr>
            <a:picLocks noChangeAspect="1"/>
          </p:cNvPicPr>
          <p:nvPr/>
        </p:nvPicPr>
        <p:blipFill>
          <a:blip r:embed="rId3"/>
          <a:stretch>
            <a:fillRect/>
          </a:stretch>
        </p:blipFill>
        <p:spPr>
          <a:xfrm>
            <a:off x="0" y="0"/>
            <a:ext cx="5231042" cy="3352381"/>
          </a:xfrm>
          <a:prstGeom prst="rect">
            <a:avLst/>
          </a:prstGeom>
        </p:spPr>
      </p:pic>
      <p:pic>
        <p:nvPicPr>
          <p:cNvPr id="2" name="Imagen 1"/>
          <p:cNvPicPr>
            <a:picLocks noChangeAspect="1"/>
          </p:cNvPicPr>
          <p:nvPr/>
        </p:nvPicPr>
        <p:blipFill rotWithShape="1">
          <a:blip r:embed="rId4"/>
          <a:srcRect b="4014"/>
          <a:stretch/>
        </p:blipFill>
        <p:spPr>
          <a:xfrm>
            <a:off x="6705600" y="2501483"/>
            <a:ext cx="5486400" cy="4356517"/>
          </a:xfrm>
          <a:prstGeom prst="rect">
            <a:avLst/>
          </a:prstGeom>
        </p:spPr>
      </p:pic>
      <p:pic>
        <p:nvPicPr>
          <p:cNvPr id="10" name="Imagen 9"/>
          <p:cNvPicPr>
            <a:picLocks noChangeAspect="1"/>
          </p:cNvPicPr>
          <p:nvPr/>
        </p:nvPicPr>
        <p:blipFill>
          <a:blip r:embed="rId5"/>
          <a:stretch>
            <a:fillRect/>
          </a:stretch>
        </p:blipFill>
        <p:spPr>
          <a:xfrm>
            <a:off x="-1" y="3352381"/>
            <a:ext cx="6534185" cy="3505619"/>
          </a:xfrm>
          <a:prstGeom prst="rect">
            <a:avLst/>
          </a:prstGeom>
        </p:spPr>
      </p:pic>
    </p:spTree>
    <p:extLst>
      <p:ext uri="{BB962C8B-B14F-4D97-AF65-F5344CB8AC3E}">
        <p14:creationId xmlns:p14="http://schemas.microsoft.com/office/powerpoint/2010/main" val="1598595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7000" y="172349"/>
            <a:ext cx="6578600" cy="461665"/>
          </a:xfrm>
          <a:prstGeom prst="rect">
            <a:avLst/>
          </a:prstGeom>
          <a:solidFill>
            <a:schemeClr val="bg1">
              <a:alpha val="70000"/>
            </a:schemeClr>
          </a:solidFill>
        </p:spPr>
        <p:txBody>
          <a:bodyPr wrap="square" rtlCol="0">
            <a:spAutoFit/>
          </a:bodyPr>
          <a:lstStyle/>
          <a:p>
            <a:pPr algn="r"/>
            <a:r>
              <a:rPr lang="ca-ES" sz="2400" b="1" dirty="0" smtClean="0">
                <a:latin typeface="Open Sans" panose="020B0606030504020204" pitchFamily="34" charset="0"/>
                <a:ea typeface="Open Sans" panose="020B0606030504020204" pitchFamily="34" charset="0"/>
                <a:cs typeface="Open Sans" panose="020B0606030504020204" pitchFamily="34" charset="0"/>
              </a:rPr>
              <a:t>Accés al Port des de l’estació de Renfe?</a:t>
            </a:r>
          </a:p>
        </p:txBody>
      </p:sp>
      <p:pic>
        <p:nvPicPr>
          <p:cNvPr id="2" name="Imagen 1"/>
          <p:cNvPicPr>
            <a:picLocks noChangeAspect="1"/>
          </p:cNvPicPr>
          <p:nvPr/>
        </p:nvPicPr>
        <p:blipFill>
          <a:blip r:embed="rId2"/>
          <a:stretch>
            <a:fillRect/>
          </a:stretch>
        </p:blipFill>
        <p:spPr>
          <a:xfrm>
            <a:off x="0" y="735895"/>
            <a:ext cx="10186172" cy="6122105"/>
          </a:xfrm>
          <a:prstGeom prst="rect">
            <a:avLst/>
          </a:prstGeom>
        </p:spPr>
      </p:pic>
    </p:spTree>
    <p:extLst>
      <p:ext uri="{BB962C8B-B14F-4D97-AF65-F5344CB8AC3E}">
        <p14:creationId xmlns:p14="http://schemas.microsoft.com/office/powerpoint/2010/main" val="2368064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8890000" cy="6882058"/>
          </a:xfrm>
          <a:prstGeom prst="rect">
            <a:avLst/>
          </a:prstGeom>
        </p:spPr>
      </p:pic>
      <p:sp>
        <p:nvSpPr>
          <p:cNvPr id="3" name="Forma libre 2"/>
          <p:cNvSpPr/>
          <p:nvPr/>
        </p:nvSpPr>
        <p:spPr>
          <a:xfrm>
            <a:off x="1092200" y="774700"/>
            <a:ext cx="8166100" cy="6045200"/>
          </a:xfrm>
          <a:custGeom>
            <a:avLst/>
            <a:gdLst>
              <a:gd name="connsiteX0" fmla="*/ 0 w 8166100"/>
              <a:gd name="connsiteY0" fmla="*/ 6045200 h 6045200"/>
              <a:gd name="connsiteX1" fmla="*/ 749300 w 8166100"/>
              <a:gd name="connsiteY1" fmla="*/ 5232400 h 6045200"/>
              <a:gd name="connsiteX2" fmla="*/ 1143000 w 8166100"/>
              <a:gd name="connsiteY2" fmla="*/ 4102100 h 6045200"/>
              <a:gd name="connsiteX3" fmla="*/ 2146300 w 8166100"/>
              <a:gd name="connsiteY3" fmla="*/ 3302000 h 6045200"/>
              <a:gd name="connsiteX4" fmla="*/ 3467100 w 8166100"/>
              <a:gd name="connsiteY4" fmla="*/ 2755900 h 6045200"/>
              <a:gd name="connsiteX5" fmla="*/ 4749800 w 8166100"/>
              <a:gd name="connsiteY5" fmla="*/ 2362200 h 6045200"/>
              <a:gd name="connsiteX6" fmla="*/ 5880100 w 8166100"/>
              <a:gd name="connsiteY6" fmla="*/ 1447800 h 6045200"/>
              <a:gd name="connsiteX7" fmla="*/ 7239000 w 8166100"/>
              <a:gd name="connsiteY7" fmla="*/ 368300 h 6045200"/>
              <a:gd name="connsiteX8" fmla="*/ 8166100 w 8166100"/>
              <a:gd name="connsiteY8" fmla="*/ 0 h 60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6100" h="6045200">
                <a:moveTo>
                  <a:pt x="0" y="6045200"/>
                </a:moveTo>
                <a:cubicBezTo>
                  <a:pt x="279400" y="5800725"/>
                  <a:pt x="558800" y="5556250"/>
                  <a:pt x="749300" y="5232400"/>
                </a:cubicBezTo>
                <a:cubicBezTo>
                  <a:pt x="939800" y="4908550"/>
                  <a:pt x="910167" y="4423833"/>
                  <a:pt x="1143000" y="4102100"/>
                </a:cubicBezTo>
                <a:cubicBezTo>
                  <a:pt x="1375833" y="3780367"/>
                  <a:pt x="1758950" y="3526367"/>
                  <a:pt x="2146300" y="3302000"/>
                </a:cubicBezTo>
                <a:cubicBezTo>
                  <a:pt x="2533650" y="3077633"/>
                  <a:pt x="3033183" y="2912533"/>
                  <a:pt x="3467100" y="2755900"/>
                </a:cubicBezTo>
                <a:cubicBezTo>
                  <a:pt x="3901017" y="2599267"/>
                  <a:pt x="4347633" y="2580217"/>
                  <a:pt x="4749800" y="2362200"/>
                </a:cubicBezTo>
                <a:cubicBezTo>
                  <a:pt x="5151967" y="2144183"/>
                  <a:pt x="5880100" y="1447800"/>
                  <a:pt x="5880100" y="1447800"/>
                </a:cubicBezTo>
                <a:cubicBezTo>
                  <a:pt x="6294967" y="1115483"/>
                  <a:pt x="6858000" y="609600"/>
                  <a:pt x="7239000" y="368300"/>
                </a:cubicBezTo>
                <a:cubicBezTo>
                  <a:pt x="7620000" y="127000"/>
                  <a:pt x="7893050" y="63500"/>
                  <a:pt x="8166100" y="0"/>
                </a:cubicBezTo>
              </a:path>
            </a:pathLst>
          </a:custGeom>
          <a:noFill/>
          <a:ln w="47625">
            <a:solidFill>
              <a:srgbClr val="FF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5" name="Imagen 4"/>
          <p:cNvPicPr>
            <a:picLocks noChangeAspect="1"/>
          </p:cNvPicPr>
          <p:nvPr/>
        </p:nvPicPr>
        <p:blipFill>
          <a:blip r:embed="rId3"/>
          <a:stretch>
            <a:fillRect/>
          </a:stretch>
        </p:blipFill>
        <p:spPr>
          <a:xfrm>
            <a:off x="5994400" y="3360202"/>
            <a:ext cx="6197600" cy="3521856"/>
          </a:xfrm>
          <a:prstGeom prst="rect">
            <a:avLst/>
          </a:prstGeom>
        </p:spPr>
      </p:pic>
      <p:sp>
        <p:nvSpPr>
          <p:cNvPr id="4" name="CuadroTexto 3"/>
          <p:cNvSpPr txBox="1"/>
          <p:nvPr/>
        </p:nvSpPr>
        <p:spPr>
          <a:xfrm>
            <a:off x="5854700" y="45349"/>
            <a:ext cx="6286500" cy="461665"/>
          </a:xfrm>
          <a:prstGeom prst="rect">
            <a:avLst/>
          </a:prstGeom>
          <a:solidFill>
            <a:schemeClr val="bg1">
              <a:alpha val="70000"/>
            </a:schemeClr>
          </a:solidFill>
        </p:spPr>
        <p:txBody>
          <a:bodyPr wrap="square" rtlCol="0">
            <a:spAutoFit/>
          </a:bodyPr>
          <a:lstStyle/>
          <a:p>
            <a:pPr algn="r"/>
            <a:r>
              <a:rPr lang="ca-ES" sz="2400" b="1" dirty="0" smtClean="0">
                <a:latin typeface="Open Sans" panose="020B0606030504020204" pitchFamily="34" charset="0"/>
                <a:ea typeface="Open Sans" panose="020B0606030504020204" pitchFamily="34" charset="0"/>
                <a:cs typeface="Open Sans" panose="020B0606030504020204" pitchFamily="34" charset="0"/>
              </a:rPr>
              <a:t>Passeig Marítim Barcelona-Mataró?</a:t>
            </a:r>
          </a:p>
        </p:txBody>
      </p:sp>
    </p:spTree>
    <p:extLst>
      <p:ext uri="{BB962C8B-B14F-4D97-AF65-F5344CB8AC3E}">
        <p14:creationId xmlns:p14="http://schemas.microsoft.com/office/powerpoint/2010/main" val="2543492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654800" y="45349"/>
            <a:ext cx="5486400" cy="461665"/>
          </a:xfrm>
          <a:prstGeom prst="rect">
            <a:avLst/>
          </a:prstGeom>
          <a:solidFill>
            <a:schemeClr val="bg1">
              <a:alpha val="70000"/>
            </a:schemeClr>
          </a:solidFill>
        </p:spPr>
        <p:txBody>
          <a:bodyPr wrap="square" rtlCol="0">
            <a:spAutoFit/>
          </a:bodyPr>
          <a:lstStyle/>
          <a:p>
            <a:pPr algn="r"/>
            <a:r>
              <a:rPr lang="ca-ES" sz="2400" b="1" dirty="0" smtClean="0">
                <a:latin typeface="Open Sans" panose="020B0606030504020204" pitchFamily="34" charset="0"/>
                <a:ea typeface="Open Sans" panose="020B0606030504020204" pitchFamily="34" charset="0"/>
                <a:cs typeface="Open Sans" panose="020B0606030504020204" pitchFamily="34" charset="0"/>
              </a:rPr>
              <a:t>Espigó com a actiu litoral?</a:t>
            </a:r>
          </a:p>
        </p:txBody>
      </p:sp>
      <p:pic>
        <p:nvPicPr>
          <p:cNvPr id="2" name="Imagen 1"/>
          <p:cNvPicPr>
            <a:picLocks noChangeAspect="1"/>
          </p:cNvPicPr>
          <p:nvPr/>
        </p:nvPicPr>
        <p:blipFill rotWithShape="1">
          <a:blip r:embed="rId2"/>
          <a:srcRect b="3730"/>
          <a:stretch/>
        </p:blipFill>
        <p:spPr>
          <a:xfrm>
            <a:off x="0" y="-79744"/>
            <a:ext cx="7429500" cy="6960374"/>
          </a:xfrm>
          <a:prstGeom prst="rect">
            <a:avLst/>
          </a:prstGeom>
        </p:spPr>
      </p:pic>
      <p:sp>
        <p:nvSpPr>
          <p:cNvPr id="5" name="Forma libre 4"/>
          <p:cNvSpPr/>
          <p:nvPr/>
        </p:nvSpPr>
        <p:spPr>
          <a:xfrm>
            <a:off x="2554196" y="685828"/>
            <a:ext cx="3260785" cy="6098875"/>
          </a:xfrm>
          <a:custGeom>
            <a:avLst/>
            <a:gdLst>
              <a:gd name="connsiteX0" fmla="*/ 1647646 w 3234906"/>
              <a:gd name="connsiteY0" fmla="*/ 0 h 5779698"/>
              <a:gd name="connsiteX1" fmla="*/ 2941608 w 3234906"/>
              <a:gd name="connsiteY1" fmla="*/ 2415396 h 5779698"/>
              <a:gd name="connsiteX2" fmla="*/ 2898476 w 3234906"/>
              <a:gd name="connsiteY2" fmla="*/ 2734573 h 5779698"/>
              <a:gd name="connsiteX3" fmla="*/ 2208363 w 3234906"/>
              <a:gd name="connsiteY3" fmla="*/ 3485071 h 5779698"/>
              <a:gd name="connsiteX4" fmla="*/ 17253 w 3234906"/>
              <a:gd name="connsiteY4" fmla="*/ 5546785 h 5779698"/>
              <a:gd name="connsiteX5" fmla="*/ 0 w 3234906"/>
              <a:gd name="connsiteY5" fmla="*/ 5693434 h 5779698"/>
              <a:gd name="connsiteX6" fmla="*/ 172529 w 3234906"/>
              <a:gd name="connsiteY6" fmla="*/ 5779698 h 5779698"/>
              <a:gd name="connsiteX7" fmla="*/ 802257 w 3234906"/>
              <a:gd name="connsiteY7" fmla="*/ 5132717 h 5779698"/>
              <a:gd name="connsiteX8" fmla="*/ 2976114 w 3234906"/>
              <a:gd name="connsiteY8" fmla="*/ 3053751 h 5779698"/>
              <a:gd name="connsiteX9" fmla="*/ 3191774 w 3234906"/>
              <a:gd name="connsiteY9" fmla="*/ 2622430 h 5779698"/>
              <a:gd name="connsiteX10" fmla="*/ 3234906 w 3234906"/>
              <a:gd name="connsiteY10" fmla="*/ 2260120 h 5779698"/>
              <a:gd name="connsiteX11" fmla="*/ 2863970 w 3234906"/>
              <a:gd name="connsiteY11" fmla="*/ 1595887 h 5779698"/>
              <a:gd name="connsiteX12" fmla="*/ 1863306 w 3234906"/>
              <a:gd name="connsiteY12" fmla="*/ 0 h 5779698"/>
              <a:gd name="connsiteX13" fmla="*/ 1647646 w 3234906"/>
              <a:gd name="connsiteY13" fmla="*/ 0 h 5779698"/>
              <a:gd name="connsiteX0" fmla="*/ 1664899 w 3234906"/>
              <a:gd name="connsiteY0" fmla="*/ 112144 h 5779698"/>
              <a:gd name="connsiteX1" fmla="*/ 2941608 w 3234906"/>
              <a:gd name="connsiteY1" fmla="*/ 2415396 h 5779698"/>
              <a:gd name="connsiteX2" fmla="*/ 2898476 w 3234906"/>
              <a:gd name="connsiteY2" fmla="*/ 2734573 h 5779698"/>
              <a:gd name="connsiteX3" fmla="*/ 2208363 w 3234906"/>
              <a:gd name="connsiteY3" fmla="*/ 3485071 h 5779698"/>
              <a:gd name="connsiteX4" fmla="*/ 17253 w 3234906"/>
              <a:gd name="connsiteY4" fmla="*/ 5546785 h 5779698"/>
              <a:gd name="connsiteX5" fmla="*/ 0 w 3234906"/>
              <a:gd name="connsiteY5" fmla="*/ 5693434 h 5779698"/>
              <a:gd name="connsiteX6" fmla="*/ 172529 w 3234906"/>
              <a:gd name="connsiteY6" fmla="*/ 5779698 h 5779698"/>
              <a:gd name="connsiteX7" fmla="*/ 802257 w 3234906"/>
              <a:gd name="connsiteY7" fmla="*/ 5132717 h 5779698"/>
              <a:gd name="connsiteX8" fmla="*/ 2976114 w 3234906"/>
              <a:gd name="connsiteY8" fmla="*/ 3053751 h 5779698"/>
              <a:gd name="connsiteX9" fmla="*/ 3191774 w 3234906"/>
              <a:gd name="connsiteY9" fmla="*/ 2622430 h 5779698"/>
              <a:gd name="connsiteX10" fmla="*/ 3234906 w 3234906"/>
              <a:gd name="connsiteY10" fmla="*/ 2260120 h 5779698"/>
              <a:gd name="connsiteX11" fmla="*/ 2863970 w 3234906"/>
              <a:gd name="connsiteY11" fmla="*/ 1595887 h 5779698"/>
              <a:gd name="connsiteX12" fmla="*/ 1863306 w 3234906"/>
              <a:gd name="connsiteY12" fmla="*/ 0 h 5779698"/>
              <a:gd name="connsiteX13" fmla="*/ 1664899 w 3234906"/>
              <a:gd name="connsiteY13" fmla="*/ 112144 h 5779698"/>
              <a:gd name="connsiteX0" fmla="*/ 1664899 w 3234906"/>
              <a:gd name="connsiteY0" fmla="*/ 431321 h 6098875"/>
              <a:gd name="connsiteX1" fmla="*/ 2941608 w 3234906"/>
              <a:gd name="connsiteY1" fmla="*/ 2734573 h 6098875"/>
              <a:gd name="connsiteX2" fmla="*/ 2898476 w 3234906"/>
              <a:gd name="connsiteY2" fmla="*/ 3053750 h 6098875"/>
              <a:gd name="connsiteX3" fmla="*/ 2208363 w 3234906"/>
              <a:gd name="connsiteY3" fmla="*/ 3804248 h 6098875"/>
              <a:gd name="connsiteX4" fmla="*/ 17253 w 3234906"/>
              <a:gd name="connsiteY4" fmla="*/ 5865962 h 6098875"/>
              <a:gd name="connsiteX5" fmla="*/ 0 w 3234906"/>
              <a:gd name="connsiteY5" fmla="*/ 6012611 h 6098875"/>
              <a:gd name="connsiteX6" fmla="*/ 172529 w 3234906"/>
              <a:gd name="connsiteY6" fmla="*/ 6098875 h 6098875"/>
              <a:gd name="connsiteX7" fmla="*/ 802257 w 3234906"/>
              <a:gd name="connsiteY7" fmla="*/ 5451894 h 6098875"/>
              <a:gd name="connsiteX8" fmla="*/ 2976114 w 3234906"/>
              <a:gd name="connsiteY8" fmla="*/ 3372928 h 6098875"/>
              <a:gd name="connsiteX9" fmla="*/ 3191774 w 3234906"/>
              <a:gd name="connsiteY9" fmla="*/ 2941607 h 6098875"/>
              <a:gd name="connsiteX10" fmla="*/ 3234906 w 3234906"/>
              <a:gd name="connsiteY10" fmla="*/ 2579297 h 6098875"/>
              <a:gd name="connsiteX11" fmla="*/ 2863970 w 3234906"/>
              <a:gd name="connsiteY11" fmla="*/ 1915064 h 6098875"/>
              <a:gd name="connsiteX12" fmla="*/ 1664899 w 3234906"/>
              <a:gd name="connsiteY12" fmla="*/ 0 h 6098875"/>
              <a:gd name="connsiteX13" fmla="*/ 1664899 w 3234906"/>
              <a:gd name="connsiteY13" fmla="*/ 431321 h 6098875"/>
              <a:gd name="connsiteX0" fmla="*/ 1457865 w 3234906"/>
              <a:gd name="connsiteY0" fmla="*/ 189782 h 6098875"/>
              <a:gd name="connsiteX1" fmla="*/ 2941608 w 3234906"/>
              <a:gd name="connsiteY1" fmla="*/ 2734573 h 6098875"/>
              <a:gd name="connsiteX2" fmla="*/ 2898476 w 3234906"/>
              <a:gd name="connsiteY2" fmla="*/ 3053750 h 6098875"/>
              <a:gd name="connsiteX3" fmla="*/ 2208363 w 3234906"/>
              <a:gd name="connsiteY3" fmla="*/ 3804248 h 6098875"/>
              <a:gd name="connsiteX4" fmla="*/ 17253 w 3234906"/>
              <a:gd name="connsiteY4" fmla="*/ 5865962 h 6098875"/>
              <a:gd name="connsiteX5" fmla="*/ 0 w 3234906"/>
              <a:gd name="connsiteY5" fmla="*/ 6012611 h 6098875"/>
              <a:gd name="connsiteX6" fmla="*/ 172529 w 3234906"/>
              <a:gd name="connsiteY6" fmla="*/ 6098875 h 6098875"/>
              <a:gd name="connsiteX7" fmla="*/ 802257 w 3234906"/>
              <a:gd name="connsiteY7" fmla="*/ 5451894 h 6098875"/>
              <a:gd name="connsiteX8" fmla="*/ 2976114 w 3234906"/>
              <a:gd name="connsiteY8" fmla="*/ 3372928 h 6098875"/>
              <a:gd name="connsiteX9" fmla="*/ 3191774 w 3234906"/>
              <a:gd name="connsiteY9" fmla="*/ 2941607 h 6098875"/>
              <a:gd name="connsiteX10" fmla="*/ 3234906 w 3234906"/>
              <a:gd name="connsiteY10" fmla="*/ 2579297 h 6098875"/>
              <a:gd name="connsiteX11" fmla="*/ 2863970 w 3234906"/>
              <a:gd name="connsiteY11" fmla="*/ 1915064 h 6098875"/>
              <a:gd name="connsiteX12" fmla="*/ 1664899 w 3234906"/>
              <a:gd name="connsiteY12" fmla="*/ 0 h 6098875"/>
              <a:gd name="connsiteX13" fmla="*/ 1457865 w 3234906"/>
              <a:gd name="connsiteY13" fmla="*/ 189782 h 6098875"/>
              <a:gd name="connsiteX0" fmla="*/ 1457865 w 3252159"/>
              <a:gd name="connsiteY0" fmla="*/ 189782 h 6098875"/>
              <a:gd name="connsiteX1" fmla="*/ 2941608 w 3252159"/>
              <a:gd name="connsiteY1" fmla="*/ 2734573 h 6098875"/>
              <a:gd name="connsiteX2" fmla="*/ 2898476 w 3252159"/>
              <a:gd name="connsiteY2" fmla="*/ 3053750 h 6098875"/>
              <a:gd name="connsiteX3" fmla="*/ 2208363 w 3252159"/>
              <a:gd name="connsiteY3" fmla="*/ 3804248 h 6098875"/>
              <a:gd name="connsiteX4" fmla="*/ 17253 w 3252159"/>
              <a:gd name="connsiteY4" fmla="*/ 5865962 h 6098875"/>
              <a:gd name="connsiteX5" fmla="*/ 0 w 3252159"/>
              <a:gd name="connsiteY5" fmla="*/ 6012611 h 6098875"/>
              <a:gd name="connsiteX6" fmla="*/ 172529 w 3252159"/>
              <a:gd name="connsiteY6" fmla="*/ 6098875 h 6098875"/>
              <a:gd name="connsiteX7" fmla="*/ 802257 w 3252159"/>
              <a:gd name="connsiteY7" fmla="*/ 5451894 h 6098875"/>
              <a:gd name="connsiteX8" fmla="*/ 2976114 w 3252159"/>
              <a:gd name="connsiteY8" fmla="*/ 3372928 h 6098875"/>
              <a:gd name="connsiteX9" fmla="*/ 3252159 w 3252159"/>
              <a:gd name="connsiteY9" fmla="*/ 2950233 h 6098875"/>
              <a:gd name="connsiteX10" fmla="*/ 3234906 w 3252159"/>
              <a:gd name="connsiteY10" fmla="*/ 2579297 h 6098875"/>
              <a:gd name="connsiteX11" fmla="*/ 2863970 w 3252159"/>
              <a:gd name="connsiteY11" fmla="*/ 1915064 h 6098875"/>
              <a:gd name="connsiteX12" fmla="*/ 1664899 w 3252159"/>
              <a:gd name="connsiteY12" fmla="*/ 0 h 6098875"/>
              <a:gd name="connsiteX13" fmla="*/ 1457865 w 3252159"/>
              <a:gd name="connsiteY13" fmla="*/ 189782 h 6098875"/>
              <a:gd name="connsiteX0" fmla="*/ 1466491 w 3260785"/>
              <a:gd name="connsiteY0" fmla="*/ 189782 h 6098875"/>
              <a:gd name="connsiteX1" fmla="*/ 2950234 w 3260785"/>
              <a:gd name="connsiteY1" fmla="*/ 2734573 h 6098875"/>
              <a:gd name="connsiteX2" fmla="*/ 2907102 w 3260785"/>
              <a:gd name="connsiteY2" fmla="*/ 3053750 h 6098875"/>
              <a:gd name="connsiteX3" fmla="*/ 2216989 w 3260785"/>
              <a:gd name="connsiteY3" fmla="*/ 3804248 h 6098875"/>
              <a:gd name="connsiteX4" fmla="*/ 25879 w 3260785"/>
              <a:gd name="connsiteY4" fmla="*/ 5865962 h 6098875"/>
              <a:gd name="connsiteX5" fmla="*/ 0 w 3260785"/>
              <a:gd name="connsiteY5" fmla="*/ 6090249 h 6098875"/>
              <a:gd name="connsiteX6" fmla="*/ 181155 w 3260785"/>
              <a:gd name="connsiteY6" fmla="*/ 6098875 h 6098875"/>
              <a:gd name="connsiteX7" fmla="*/ 810883 w 3260785"/>
              <a:gd name="connsiteY7" fmla="*/ 5451894 h 6098875"/>
              <a:gd name="connsiteX8" fmla="*/ 2984740 w 3260785"/>
              <a:gd name="connsiteY8" fmla="*/ 3372928 h 6098875"/>
              <a:gd name="connsiteX9" fmla="*/ 3260785 w 3260785"/>
              <a:gd name="connsiteY9" fmla="*/ 2950233 h 6098875"/>
              <a:gd name="connsiteX10" fmla="*/ 3243532 w 3260785"/>
              <a:gd name="connsiteY10" fmla="*/ 2579297 h 6098875"/>
              <a:gd name="connsiteX11" fmla="*/ 2872596 w 3260785"/>
              <a:gd name="connsiteY11" fmla="*/ 1915064 h 6098875"/>
              <a:gd name="connsiteX12" fmla="*/ 1673525 w 3260785"/>
              <a:gd name="connsiteY12" fmla="*/ 0 h 6098875"/>
              <a:gd name="connsiteX13" fmla="*/ 1466491 w 3260785"/>
              <a:gd name="connsiteY13" fmla="*/ 189782 h 60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0785" h="6098875">
                <a:moveTo>
                  <a:pt x="1466491" y="189782"/>
                </a:moveTo>
                <a:lnTo>
                  <a:pt x="2950234" y="2734573"/>
                </a:lnTo>
                <a:lnTo>
                  <a:pt x="2907102" y="3053750"/>
                </a:lnTo>
                <a:lnTo>
                  <a:pt x="2216989" y="3804248"/>
                </a:lnTo>
                <a:lnTo>
                  <a:pt x="25879" y="5865962"/>
                </a:lnTo>
                <a:lnTo>
                  <a:pt x="0" y="6090249"/>
                </a:lnTo>
                <a:lnTo>
                  <a:pt x="181155" y="6098875"/>
                </a:lnTo>
                <a:lnTo>
                  <a:pt x="810883" y="5451894"/>
                </a:lnTo>
                <a:lnTo>
                  <a:pt x="2984740" y="3372928"/>
                </a:lnTo>
                <a:lnTo>
                  <a:pt x="3260785" y="2950233"/>
                </a:lnTo>
                <a:lnTo>
                  <a:pt x="3243532" y="2579297"/>
                </a:lnTo>
                <a:lnTo>
                  <a:pt x="2872596" y="1915064"/>
                </a:lnTo>
                <a:lnTo>
                  <a:pt x="1673525" y="0"/>
                </a:lnTo>
                <a:lnTo>
                  <a:pt x="1466491" y="189782"/>
                </a:lnTo>
                <a:close/>
              </a:path>
            </a:pathLst>
          </a:custGeom>
          <a:solidFill>
            <a:schemeClr val="accent1">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Elipse 5"/>
          <p:cNvSpPr/>
          <p:nvPr/>
        </p:nvSpPr>
        <p:spPr>
          <a:xfrm>
            <a:off x="2296840" y="6486525"/>
            <a:ext cx="514711" cy="447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026" name="Picture 2" descr="Resultat d'imatges de espigo del port de matarÃ³"/>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379" y="3488488"/>
            <a:ext cx="5054269" cy="336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093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de flecha 5"/>
          <p:cNvCxnSpPr/>
          <p:nvPr/>
        </p:nvCxnSpPr>
        <p:spPr>
          <a:xfrm flipV="1">
            <a:off x="4855711" y="2623457"/>
            <a:ext cx="0" cy="1175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ector recto de flecha 9"/>
          <p:cNvCxnSpPr/>
          <p:nvPr/>
        </p:nvCxnSpPr>
        <p:spPr>
          <a:xfrm flipV="1">
            <a:off x="8645743" y="2623457"/>
            <a:ext cx="0" cy="1175656"/>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363538" y="3318706"/>
            <a:ext cx="2711687" cy="1477328"/>
          </a:xfrm>
          <a:prstGeom prst="rect">
            <a:avLst/>
          </a:prstGeom>
          <a:noFill/>
        </p:spPr>
        <p:txBody>
          <a:bodyPr wrap="square" rtlCol="0">
            <a:spAutoFit/>
          </a:bodyPr>
          <a:lstStyle/>
          <a:p>
            <a:r>
              <a:rPr lang="ca-ES" b="1" dirty="0" smtClean="0"/>
              <a:t>Objectiu: </a:t>
            </a:r>
          </a:p>
          <a:p>
            <a:endParaRPr lang="ca-ES" b="1" dirty="0" smtClean="0"/>
          </a:p>
          <a:p>
            <a:pPr marL="285750" indent="-285750">
              <a:buFont typeface="Arial" panose="020B0604020202020204" pitchFamily="34" charset="0"/>
              <a:buChar char="•"/>
            </a:pPr>
            <a:r>
              <a:rPr lang="ca-ES" b="1" dirty="0"/>
              <a:t>P</a:t>
            </a:r>
            <a:r>
              <a:rPr lang="ca-ES" b="1" dirty="0" smtClean="0"/>
              <a:t>romoure la cultura marítima</a:t>
            </a:r>
          </a:p>
          <a:p>
            <a:pPr marL="285750" indent="-285750">
              <a:buFont typeface="Arial" panose="020B0604020202020204" pitchFamily="34" charset="0"/>
              <a:buChar char="•"/>
            </a:pPr>
            <a:r>
              <a:rPr lang="ca-ES" b="1" dirty="0" smtClean="0"/>
              <a:t>Educació ambiental</a:t>
            </a:r>
            <a:endParaRPr lang="ca-ES" b="1" dirty="0"/>
          </a:p>
        </p:txBody>
      </p:sp>
      <p:sp>
        <p:nvSpPr>
          <p:cNvPr id="19" name="Rectángulo 18"/>
          <p:cNvSpPr/>
          <p:nvPr/>
        </p:nvSpPr>
        <p:spPr>
          <a:xfrm>
            <a:off x="3700237" y="3796314"/>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Mar a les escoles (esport, temari lectiu...)</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ángulo 19"/>
          <p:cNvSpPr/>
          <p:nvPr/>
        </p:nvSpPr>
        <p:spPr>
          <a:xfrm>
            <a:off x="3700237" y="4391400"/>
            <a:ext cx="2339975" cy="71401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Mar en les activitats ciutadanes, culturals i festives (“les santes”, ...)</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Rectángulo 22"/>
          <p:cNvSpPr/>
          <p:nvPr/>
        </p:nvSpPr>
        <p:spPr>
          <a:xfrm>
            <a:off x="4870224" y="5189685"/>
            <a:ext cx="2339975" cy="56522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Màrqueting Blau</a:t>
            </a:r>
          </a:p>
          <a:p>
            <a:pPr algn="ctr" fontAlgn="auto">
              <a:spcBef>
                <a:spcPts val="0"/>
              </a:spcBef>
              <a:spcAft>
                <a:spcPts val="0"/>
              </a:spcAft>
              <a:defRPr/>
            </a:pPr>
            <a:r>
              <a:rPr lang="ca-ES" sz="1500" dirty="0" smtClean="0">
                <a:latin typeface="Open Sans" panose="020B0606030504020204" pitchFamily="34" charset="0"/>
                <a:ea typeface="Open Sans" panose="020B0606030504020204" pitchFamily="34" charset="0"/>
                <a:cs typeface="Open Sans" panose="020B0606030504020204" pitchFamily="34" charset="0"/>
              </a:rPr>
              <a:t>El mar a les institucions</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Rectángulo 23"/>
          <p:cNvSpPr/>
          <p:nvPr/>
        </p:nvSpPr>
        <p:spPr>
          <a:xfrm>
            <a:off x="8158381" y="4469724"/>
            <a:ext cx="2339975"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Emprenedoria Blava local</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ángulo 24"/>
          <p:cNvSpPr/>
          <p:nvPr/>
        </p:nvSpPr>
        <p:spPr>
          <a:xfrm>
            <a:off x="7531781" y="3820880"/>
            <a:ext cx="2339975"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Atracció d’activitats blaves de fora</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uadroTexto 3"/>
          <p:cNvSpPr txBox="1">
            <a:spLocks noChangeArrowheads="1"/>
          </p:cNvSpPr>
          <p:nvPr/>
        </p:nvSpPr>
        <p:spPr bwMode="auto">
          <a:xfrm>
            <a:off x="363538" y="292100"/>
            <a:ext cx="11595100" cy="369332"/>
          </a:xfrm>
          <a:prstGeom prst="rect">
            <a:avLst/>
          </a:prstGeom>
          <a:solidFill>
            <a:schemeClr val="bg1"/>
          </a:solidFill>
          <a:ln w="9525">
            <a:solidFill>
              <a:schemeClr val="tx1"/>
            </a:solidFill>
            <a:miter lim="800000"/>
            <a:headEnd/>
            <a:tailEnd/>
          </a:ln>
        </p:spPr>
        <p:txBody>
          <a:bodyPr wrap="square">
            <a:spAutoFit/>
          </a:bodyPr>
          <a:lstStyle/>
          <a:p>
            <a:r>
              <a:rPr lang="ca-ES" dirty="0" smtClean="0">
                <a:latin typeface="Open Sans"/>
                <a:ea typeface="Open Sans"/>
                <a:cs typeface="Open Sans"/>
              </a:rPr>
              <a:t>ESCENARI-ESTRATÈGIA: PROMOCIÓ DE LA CULTURA MARÍTIMA (educació ambiental i cohesió social)</a:t>
            </a:r>
            <a:endParaRPr lang="ca-ES" b="1" dirty="0">
              <a:latin typeface="Open Sans"/>
              <a:ea typeface="Open Sans"/>
              <a:cs typeface="Open Sans"/>
            </a:endParaRPr>
          </a:p>
        </p:txBody>
      </p:sp>
      <p:pic>
        <p:nvPicPr>
          <p:cNvPr id="2" name="Imagen 1"/>
          <p:cNvPicPr>
            <a:picLocks noChangeAspect="1"/>
          </p:cNvPicPr>
          <p:nvPr/>
        </p:nvPicPr>
        <p:blipFill>
          <a:blip r:embed="rId2"/>
          <a:stretch>
            <a:fillRect/>
          </a:stretch>
        </p:blipFill>
        <p:spPr>
          <a:xfrm>
            <a:off x="850156" y="1071504"/>
            <a:ext cx="10621864" cy="1501200"/>
          </a:xfrm>
          <a:prstGeom prst="rect">
            <a:avLst/>
          </a:prstGeom>
        </p:spPr>
      </p:pic>
    </p:spTree>
    <p:extLst>
      <p:ext uri="{BB962C8B-B14F-4D97-AF65-F5344CB8AC3E}">
        <p14:creationId xmlns:p14="http://schemas.microsoft.com/office/powerpoint/2010/main" val="4946282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srcRect b="17513"/>
          <a:stretch/>
        </p:blipFill>
        <p:spPr>
          <a:xfrm>
            <a:off x="363538" y="775176"/>
            <a:ext cx="9721850" cy="5676395"/>
          </a:xfrm>
          <a:prstGeom prst="rect">
            <a:avLst/>
          </a:prstGeom>
        </p:spPr>
      </p:pic>
      <p:sp>
        <p:nvSpPr>
          <p:cNvPr id="5" name="CuadroTexto 3"/>
          <p:cNvSpPr txBox="1">
            <a:spLocks noChangeArrowheads="1"/>
          </p:cNvSpPr>
          <p:nvPr/>
        </p:nvSpPr>
        <p:spPr bwMode="auto">
          <a:xfrm>
            <a:off x="363538" y="292100"/>
            <a:ext cx="9721850" cy="369888"/>
          </a:xfrm>
          <a:prstGeom prst="rect">
            <a:avLst/>
          </a:prstGeom>
          <a:solidFill>
            <a:schemeClr val="bg1"/>
          </a:solidFill>
          <a:ln w="9525">
            <a:solidFill>
              <a:schemeClr val="tx1"/>
            </a:solidFill>
            <a:miter lim="800000"/>
            <a:headEnd/>
            <a:tailEnd/>
          </a:ln>
        </p:spPr>
        <p:txBody>
          <a:bodyPr>
            <a:spAutoFit/>
          </a:bodyPr>
          <a:lstStyle/>
          <a:p>
            <a:r>
              <a:rPr lang="ca-ES" b="1" dirty="0" smtClean="0">
                <a:latin typeface="Open Sans"/>
                <a:ea typeface="Open Sans"/>
                <a:cs typeface="Open Sans"/>
              </a:rPr>
              <a:t>Escoles situades dins el front marítim de Mataró</a:t>
            </a:r>
            <a:endParaRPr lang="ca-ES" b="1" dirty="0">
              <a:latin typeface="Open Sans"/>
              <a:ea typeface="Open Sans"/>
              <a:cs typeface="Open Sans"/>
            </a:endParaRPr>
          </a:p>
        </p:txBody>
      </p:sp>
      <p:sp>
        <p:nvSpPr>
          <p:cNvPr id="12" name="Rectángulo 11"/>
          <p:cNvSpPr/>
          <p:nvPr/>
        </p:nvSpPr>
        <p:spPr>
          <a:xfrm>
            <a:off x="2152650" y="6451571"/>
            <a:ext cx="7037388" cy="307777"/>
          </a:xfrm>
          <a:prstGeom prst="rect">
            <a:avLst/>
          </a:prstGeom>
        </p:spPr>
        <p:txBody>
          <a:bodyPr wrap="square">
            <a:spAutoFit/>
          </a:bodyPr>
          <a:lstStyle/>
          <a:p>
            <a:r>
              <a:rPr lang="es-ES" sz="1400" dirty="0">
                <a:hlinkClick r:id="rId3"/>
              </a:rPr>
              <a:t>https://</a:t>
            </a:r>
            <a:r>
              <a:rPr lang="es-ES" sz="1400" dirty="0" smtClean="0">
                <a:hlinkClick r:id="rId3"/>
              </a:rPr>
              <a:t>drive.google.com/open?id=1e1HRCwPRUSESwaIUCdTjdyUXtItjcgLu&amp;usp=sharing</a:t>
            </a:r>
            <a:r>
              <a:rPr lang="es-ES" sz="1400" dirty="0" smtClean="0"/>
              <a:t> </a:t>
            </a:r>
            <a:endParaRPr lang="es-ES" sz="1400" dirty="0"/>
          </a:p>
        </p:txBody>
      </p:sp>
      <p:sp>
        <p:nvSpPr>
          <p:cNvPr id="13" name="Forma libre 12"/>
          <p:cNvSpPr/>
          <p:nvPr/>
        </p:nvSpPr>
        <p:spPr>
          <a:xfrm>
            <a:off x="153194" y="710823"/>
            <a:ext cx="5857875" cy="4959725"/>
          </a:xfrm>
          <a:custGeom>
            <a:avLst/>
            <a:gdLst>
              <a:gd name="connsiteX0" fmla="*/ 0 w 3038475"/>
              <a:gd name="connsiteY0" fmla="*/ 2343150 h 2343150"/>
              <a:gd name="connsiteX1" fmla="*/ 581025 w 3038475"/>
              <a:gd name="connsiteY1" fmla="*/ 1447800 h 2343150"/>
              <a:gd name="connsiteX2" fmla="*/ 2009775 w 3038475"/>
              <a:gd name="connsiteY2" fmla="*/ 342900 h 2343150"/>
              <a:gd name="connsiteX3" fmla="*/ 3038475 w 3038475"/>
              <a:gd name="connsiteY3" fmla="*/ 0 h 2343150"/>
              <a:gd name="connsiteX0" fmla="*/ 0 w 3038475"/>
              <a:gd name="connsiteY0" fmla="*/ 2343150 h 2343150"/>
              <a:gd name="connsiteX1" fmla="*/ 581025 w 3038475"/>
              <a:gd name="connsiteY1" fmla="*/ 1447800 h 2343150"/>
              <a:gd name="connsiteX2" fmla="*/ 2066925 w 3038475"/>
              <a:gd name="connsiteY2" fmla="*/ 457200 h 2343150"/>
              <a:gd name="connsiteX3" fmla="*/ 3038475 w 3038475"/>
              <a:gd name="connsiteY3" fmla="*/ 0 h 2343150"/>
              <a:gd name="connsiteX0" fmla="*/ 0 w 3038475"/>
              <a:gd name="connsiteY0" fmla="*/ 2343150 h 2343150"/>
              <a:gd name="connsiteX1" fmla="*/ 581025 w 3038475"/>
              <a:gd name="connsiteY1" fmla="*/ 1447800 h 2343150"/>
              <a:gd name="connsiteX2" fmla="*/ 2066925 w 3038475"/>
              <a:gd name="connsiteY2" fmla="*/ 457200 h 2343150"/>
              <a:gd name="connsiteX3" fmla="*/ 3038475 w 3038475"/>
              <a:gd name="connsiteY3" fmla="*/ 0 h 2343150"/>
              <a:gd name="connsiteX0" fmla="*/ 0 w 3171825"/>
              <a:gd name="connsiteY0" fmla="*/ 2190750 h 2190750"/>
              <a:gd name="connsiteX1" fmla="*/ 581025 w 3171825"/>
              <a:gd name="connsiteY1" fmla="*/ 1295400 h 2190750"/>
              <a:gd name="connsiteX2" fmla="*/ 2066925 w 3171825"/>
              <a:gd name="connsiteY2" fmla="*/ 304800 h 2190750"/>
              <a:gd name="connsiteX3" fmla="*/ 3171825 w 3171825"/>
              <a:gd name="connsiteY3" fmla="*/ 0 h 2190750"/>
              <a:gd name="connsiteX0" fmla="*/ 0 w 3171825"/>
              <a:gd name="connsiteY0" fmla="*/ 2190750 h 2190750"/>
              <a:gd name="connsiteX1" fmla="*/ 657225 w 3171825"/>
              <a:gd name="connsiteY1" fmla="*/ 1323975 h 2190750"/>
              <a:gd name="connsiteX2" fmla="*/ 2066925 w 3171825"/>
              <a:gd name="connsiteY2" fmla="*/ 304800 h 2190750"/>
              <a:gd name="connsiteX3" fmla="*/ 3171825 w 3171825"/>
              <a:gd name="connsiteY3" fmla="*/ 0 h 2190750"/>
              <a:gd name="connsiteX0" fmla="*/ 0 w 3267075"/>
              <a:gd name="connsiteY0" fmla="*/ 2543175 h 2543175"/>
              <a:gd name="connsiteX1" fmla="*/ 752475 w 3267075"/>
              <a:gd name="connsiteY1" fmla="*/ 1323975 h 2543175"/>
              <a:gd name="connsiteX2" fmla="*/ 2162175 w 3267075"/>
              <a:gd name="connsiteY2" fmla="*/ 304800 h 2543175"/>
              <a:gd name="connsiteX3" fmla="*/ 3267075 w 3267075"/>
              <a:gd name="connsiteY3" fmla="*/ 0 h 2543175"/>
              <a:gd name="connsiteX0" fmla="*/ 0 w 3305175"/>
              <a:gd name="connsiteY0" fmla="*/ 2686050 h 2686050"/>
              <a:gd name="connsiteX1" fmla="*/ 752475 w 3305175"/>
              <a:gd name="connsiteY1" fmla="*/ 1466850 h 2686050"/>
              <a:gd name="connsiteX2" fmla="*/ 2162175 w 3305175"/>
              <a:gd name="connsiteY2" fmla="*/ 447675 h 2686050"/>
              <a:gd name="connsiteX3" fmla="*/ 3305175 w 3305175"/>
              <a:gd name="connsiteY3" fmla="*/ 0 h 2686050"/>
              <a:gd name="connsiteX0" fmla="*/ 0 w 3305175"/>
              <a:gd name="connsiteY0" fmla="*/ 2686050 h 2686050"/>
              <a:gd name="connsiteX1" fmla="*/ 752475 w 3305175"/>
              <a:gd name="connsiteY1" fmla="*/ 1466850 h 2686050"/>
              <a:gd name="connsiteX2" fmla="*/ 2162175 w 3305175"/>
              <a:gd name="connsiteY2" fmla="*/ 447675 h 2686050"/>
              <a:gd name="connsiteX3" fmla="*/ 3305175 w 3305175"/>
              <a:gd name="connsiteY3" fmla="*/ 0 h 2686050"/>
              <a:gd name="connsiteX0" fmla="*/ 0 w 3305175"/>
              <a:gd name="connsiteY0" fmla="*/ 2686050 h 2686050"/>
              <a:gd name="connsiteX1" fmla="*/ 752475 w 3305175"/>
              <a:gd name="connsiteY1" fmla="*/ 1466850 h 2686050"/>
              <a:gd name="connsiteX2" fmla="*/ 2105025 w 3305175"/>
              <a:gd name="connsiteY2" fmla="*/ 381000 h 2686050"/>
              <a:gd name="connsiteX3" fmla="*/ 3305175 w 3305175"/>
              <a:gd name="connsiteY3" fmla="*/ 0 h 2686050"/>
              <a:gd name="connsiteX0" fmla="*/ 0 w 3305175"/>
              <a:gd name="connsiteY0" fmla="*/ 2686050 h 2686050"/>
              <a:gd name="connsiteX1" fmla="*/ 752475 w 3305175"/>
              <a:gd name="connsiteY1" fmla="*/ 1466850 h 2686050"/>
              <a:gd name="connsiteX2" fmla="*/ 2105025 w 3305175"/>
              <a:gd name="connsiteY2" fmla="*/ 381000 h 2686050"/>
              <a:gd name="connsiteX3" fmla="*/ 3305175 w 3305175"/>
              <a:gd name="connsiteY3" fmla="*/ 0 h 2686050"/>
              <a:gd name="connsiteX0" fmla="*/ 0 w 3305175"/>
              <a:gd name="connsiteY0" fmla="*/ 2696161 h 2696161"/>
              <a:gd name="connsiteX1" fmla="*/ 752475 w 3305175"/>
              <a:gd name="connsiteY1" fmla="*/ 1476961 h 2696161"/>
              <a:gd name="connsiteX2" fmla="*/ 2105025 w 3305175"/>
              <a:gd name="connsiteY2" fmla="*/ 391111 h 2696161"/>
              <a:gd name="connsiteX3" fmla="*/ 3305175 w 3305175"/>
              <a:gd name="connsiteY3" fmla="*/ 10111 h 2696161"/>
              <a:gd name="connsiteX0" fmla="*/ 0 w 6289675"/>
              <a:gd name="connsiteY0" fmla="*/ 4731006 h 4731006"/>
              <a:gd name="connsiteX1" fmla="*/ 752475 w 6289675"/>
              <a:gd name="connsiteY1" fmla="*/ 3511806 h 4731006"/>
              <a:gd name="connsiteX2" fmla="*/ 2105025 w 6289675"/>
              <a:gd name="connsiteY2" fmla="*/ 2425956 h 4731006"/>
              <a:gd name="connsiteX3" fmla="*/ 6289675 w 6289675"/>
              <a:gd name="connsiteY3" fmla="*/ 256 h 4731006"/>
              <a:gd name="connsiteX0" fmla="*/ 0 w 6289675"/>
              <a:gd name="connsiteY0" fmla="*/ 4731157 h 4731157"/>
              <a:gd name="connsiteX1" fmla="*/ 752475 w 6289675"/>
              <a:gd name="connsiteY1" fmla="*/ 3511957 h 4731157"/>
              <a:gd name="connsiteX2" fmla="*/ 2651125 w 6289675"/>
              <a:gd name="connsiteY2" fmla="*/ 1727607 h 4731157"/>
              <a:gd name="connsiteX3" fmla="*/ 6289675 w 6289675"/>
              <a:gd name="connsiteY3" fmla="*/ 407 h 4731157"/>
              <a:gd name="connsiteX0" fmla="*/ 0 w 6289675"/>
              <a:gd name="connsiteY0" fmla="*/ 4731485 h 4731485"/>
              <a:gd name="connsiteX1" fmla="*/ 752475 w 6289675"/>
              <a:gd name="connsiteY1" fmla="*/ 3512285 h 4731485"/>
              <a:gd name="connsiteX2" fmla="*/ 2651125 w 6289675"/>
              <a:gd name="connsiteY2" fmla="*/ 1727935 h 4731485"/>
              <a:gd name="connsiteX3" fmla="*/ 6289675 w 6289675"/>
              <a:gd name="connsiteY3" fmla="*/ 735 h 4731485"/>
              <a:gd name="connsiteX0" fmla="*/ 0 w 6670675"/>
              <a:gd name="connsiteY0" fmla="*/ 4833085 h 4833085"/>
              <a:gd name="connsiteX1" fmla="*/ 1133475 w 6670675"/>
              <a:gd name="connsiteY1" fmla="*/ 3512285 h 4833085"/>
              <a:gd name="connsiteX2" fmla="*/ 3032125 w 6670675"/>
              <a:gd name="connsiteY2" fmla="*/ 1727935 h 4833085"/>
              <a:gd name="connsiteX3" fmla="*/ 6670675 w 6670675"/>
              <a:gd name="connsiteY3" fmla="*/ 735 h 4833085"/>
              <a:gd name="connsiteX0" fmla="*/ 0 w 6670675"/>
              <a:gd name="connsiteY0" fmla="*/ 4833085 h 4833085"/>
              <a:gd name="connsiteX1" fmla="*/ 1133475 w 6670675"/>
              <a:gd name="connsiteY1" fmla="*/ 3512285 h 4833085"/>
              <a:gd name="connsiteX2" fmla="*/ 3032125 w 6670675"/>
              <a:gd name="connsiteY2" fmla="*/ 1727935 h 4833085"/>
              <a:gd name="connsiteX3" fmla="*/ 6670675 w 6670675"/>
              <a:gd name="connsiteY3" fmla="*/ 735 h 4833085"/>
              <a:gd name="connsiteX0" fmla="*/ 0 w 6238875"/>
              <a:gd name="connsiteY0" fmla="*/ 4972421 h 4972421"/>
              <a:gd name="connsiteX1" fmla="*/ 1133475 w 6238875"/>
              <a:gd name="connsiteY1" fmla="*/ 3651621 h 4972421"/>
              <a:gd name="connsiteX2" fmla="*/ 3032125 w 6238875"/>
              <a:gd name="connsiteY2" fmla="*/ 1867271 h 4972421"/>
              <a:gd name="connsiteX3" fmla="*/ 6238875 w 6238875"/>
              <a:gd name="connsiteY3" fmla="*/ 371 h 4972421"/>
              <a:gd name="connsiteX0" fmla="*/ 0 w 5857875"/>
              <a:gd name="connsiteY0" fmla="*/ 4959725 h 4959725"/>
              <a:gd name="connsiteX1" fmla="*/ 1133475 w 5857875"/>
              <a:gd name="connsiteY1" fmla="*/ 3638925 h 4959725"/>
              <a:gd name="connsiteX2" fmla="*/ 3032125 w 5857875"/>
              <a:gd name="connsiteY2" fmla="*/ 1854575 h 4959725"/>
              <a:gd name="connsiteX3" fmla="*/ 5857875 w 5857875"/>
              <a:gd name="connsiteY3" fmla="*/ 375 h 4959725"/>
            </a:gdLst>
            <a:ahLst/>
            <a:cxnLst>
              <a:cxn ang="0">
                <a:pos x="connsiteX0" y="connsiteY0"/>
              </a:cxn>
              <a:cxn ang="0">
                <a:pos x="connsiteX1" y="connsiteY1"/>
              </a:cxn>
              <a:cxn ang="0">
                <a:pos x="connsiteX2" y="connsiteY2"/>
              </a:cxn>
              <a:cxn ang="0">
                <a:pos x="connsiteX3" y="connsiteY3"/>
              </a:cxn>
            </a:cxnLst>
            <a:rect l="l" t="t" r="r" b="b"/>
            <a:pathLst>
              <a:path w="5857875" h="4959725">
                <a:moveTo>
                  <a:pt x="0" y="4959725"/>
                </a:moveTo>
                <a:cubicBezTo>
                  <a:pt x="199231" y="4678737"/>
                  <a:pt x="628121" y="4156450"/>
                  <a:pt x="1133475" y="3638925"/>
                </a:cubicBezTo>
                <a:cubicBezTo>
                  <a:pt x="1638829" y="3121400"/>
                  <a:pt x="2244725" y="2461000"/>
                  <a:pt x="3032125" y="1854575"/>
                </a:cubicBezTo>
                <a:cubicBezTo>
                  <a:pt x="3819525" y="1248150"/>
                  <a:pt x="5853112" y="-25025"/>
                  <a:pt x="5857875" y="375"/>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0" name="Conector recto de flecha 19"/>
          <p:cNvCxnSpPr/>
          <p:nvPr/>
        </p:nvCxnSpPr>
        <p:spPr>
          <a:xfrm>
            <a:off x="1913731" y="3665285"/>
            <a:ext cx="2175669" cy="1562423"/>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rot="2117661">
            <a:off x="2819400" y="4064000"/>
            <a:ext cx="772969" cy="369332"/>
          </a:xfrm>
          <a:prstGeom prst="rect">
            <a:avLst/>
          </a:prstGeom>
          <a:noFill/>
        </p:spPr>
        <p:txBody>
          <a:bodyPr wrap="none" rtlCol="0">
            <a:spAutoFit/>
          </a:bodyPr>
          <a:lstStyle/>
          <a:p>
            <a:r>
              <a:rPr lang="es-ES" dirty="0" smtClean="0"/>
              <a:t>350 m</a:t>
            </a:r>
            <a:endParaRPr lang="es-ES" dirty="0"/>
          </a:p>
        </p:txBody>
      </p:sp>
      <p:sp>
        <p:nvSpPr>
          <p:cNvPr id="23" name="CuadroTexto 22"/>
          <p:cNvSpPr txBox="1"/>
          <p:nvPr/>
        </p:nvSpPr>
        <p:spPr>
          <a:xfrm>
            <a:off x="7896225" y="5085773"/>
            <a:ext cx="4295775" cy="584775"/>
          </a:xfrm>
          <a:prstGeom prst="rect">
            <a:avLst/>
          </a:prstGeom>
          <a:noFill/>
        </p:spPr>
        <p:txBody>
          <a:bodyPr wrap="square" rtlCol="0">
            <a:spAutoFit/>
          </a:bodyPr>
          <a:lstStyle/>
          <a:p>
            <a:r>
              <a:rPr lang="es-ES" sz="1600" b="1" dirty="0" smtClean="0">
                <a:latin typeface="Open Sans" panose="020B0606030504020204" pitchFamily="34" charset="0"/>
                <a:ea typeface="Open Sans" panose="020B0606030504020204" pitchFamily="34" charset="0"/>
                <a:cs typeface="Open Sans" panose="020B0606030504020204" pitchFamily="34" charset="0"/>
              </a:rPr>
              <a:t>5 </a:t>
            </a:r>
            <a:r>
              <a:rPr lang="ca-ES" sz="1600" b="1" dirty="0" smtClean="0">
                <a:latin typeface="Open Sans" panose="020B0606030504020204" pitchFamily="34" charset="0"/>
                <a:ea typeface="Open Sans" panose="020B0606030504020204" pitchFamily="34" charset="0"/>
                <a:cs typeface="Open Sans" panose="020B0606030504020204" pitchFamily="34" charset="0"/>
              </a:rPr>
              <a:t>centres educatius situats a uns 300m del mar: camins escolars al mar</a:t>
            </a:r>
          </a:p>
        </p:txBody>
      </p:sp>
      <p:pic>
        <p:nvPicPr>
          <p:cNvPr id="2" name="Imagen 1"/>
          <p:cNvPicPr>
            <a:picLocks noChangeAspect="1"/>
          </p:cNvPicPr>
          <p:nvPr/>
        </p:nvPicPr>
        <p:blipFill>
          <a:blip r:embed="rId4"/>
          <a:stretch>
            <a:fillRect/>
          </a:stretch>
        </p:blipFill>
        <p:spPr>
          <a:xfrm>
            <a:off x="9083544" y="913163"/>
            <a:ext cx="2600000" cy="3533333"/>
          </a:xfrm>
          <a:prstGeom prst="rect">
            <a:avLst/>
          </a:prstGeom>
        </p:spPr>
      </p:pic>
    </p:spTree>
    <p:extLst>
      <p:ext uri="{BB962C8B-B14F-4D97-AF65-F5344CB8AC3E}">
        <p14:creationId xmlns:p14="http://schemas.microsoft.com/office/powerpoint/2010/main" val="1644212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REVISIÓ DELS ANTECEDENTS DEL PROJECTE “MAR EN VALOR”</a:t>
            </a:r>
            <a:endParaRPr lang="ca-ES" sz="2400" b="1" u="sng"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5604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477838" y="1525374"/>
            <a:ext cx="5703842" cy="3783226"/>
          </a:xfrm>
          <a:prstGeom prst="rect">
            <a:avLst/>
          </a:prstGeom>
        </p:spPr>
      </p:pic>
      <p:pic>
        <p:nvPicPr>
          <p:cNvPr id="2" name="Imagen 1"/>
          <p:cNvPicPr>
            <a:picLocks noChangeAspect="1"/>
          </p:cNvPicPr>
          <p:nvPr/>
        </p:nvPicPr>
        <p:blipFill>
          <a:blip r:embed="rId3"/>
          <a:stretch>
            <a:fillRect/>
          </a:stretch>
        </p:blipFill>
        <p:spPr>
          <a:xfrm>
            <a:off x="363538" y="228600"/>
            <a:ext cx="9857143" cy="1142857"/>
          </a:xfrm>
          <a:prstGeom prst="rect">
            <a:avLst/>
          </a:prstGeom>
        </p:spPr>
      </p:pic>
      <p:sp>
        <p:nvSpPr>
          <p:cNvPr id="3" name="Rectángulo 2"/>
          <p:cNvSpPr/>
          <p:nvPr/>
        </p:nvSpPr>
        <p:spPr>
          <a:xfrm>
            <a:off x="6303818" y="1249122"/>
            <a:ext cx="5778500" cy="4616648"/>
          </a:xfrm>
          <a:prstGeom prst="rect">
            <a:avLst/>
          </a:prstGeom>
        </p:spPr>
        <p:txBody>
          <a:bodyPr wrap="square">
            <a:spAutoFit/>
          </a:bodyPr>
          <a:lstStyle/>
          <a:p>
            <a:r>
              <a:rPr lang="es-ES" sz="1400" dirty="0" smtClean="0"/>
              <a:t>…dentro </a:t>
            </a:r>
            <a:r>
              <a:rPr lang="es-ES" sz="1400" dirty="0"/>
              <a:t>de su actual Plan Estratégico de Viana do Castelo 2010 – 2020 aparece </a:t>
            </a:r>
            <a:r>
              <a:rPr lang="es-ES" sz="1400" dirty="0" smtClean="0"/>
              <a:t>el proyecto de “reforzamiento </a:t>
            </a:r>
            <a:r>
              <a:rPr lang="es-ES" sz="1400" dirty="0"/>
              <a:t>de la ciudad de Viana do Castelo en la náutica deportiva dentro del Espacio Atlántico</a:t>
            </a:r>
            <a:r>
              <a:rPr lang="es-ES" sz="1400" dirty="0" smtClean="0"/>
              <a:t>”. Viana do Castelo tenía ya una serie de competencias en actividades deportivas sobre las que se diseñó el proyecto (…)</a:t>
            </a:r>
            <a:endParaRPr lang="es-ES" sz="1400" b="1" dirty="0" smtClean="0"/>
          </a:p>
          <a:p>
            <a:endParaRPr lang="es-ES" sz="1400" b="1" dirty="0"/>
          </a:p>
          <a:p>
            <a:r>
              <a:rPr lang="es-ES" sz="1400" dirty="0"/>
              <a:t>Durante cerca de tres años hemos estado preparando este proyecto para lograr el apoyo económico necesario, después construimos las nuevas infraestructuras para deportes como la vela, remo, piragüismo, sur, windsurf, </a:t>
            </a:r>
            <a:r>
              <a:rPr lang="es-ES" sz="1400" dirty="0" err="1"/>
              <a:t>kite</a:t>
            </a:r>
            <a:r>
              <a:rPr lang="es-ES" sz="1400" dirty="0"/>
              <a:t>-surf</a:t>
            </a:r>
            <a:r>
              <a:rPr lang="es-ES" sz="1400" dirty="0" smtClean="0"/>
              <a:t>. (…). </a:t>
            </a:r>
          </a:p>
          <a:p>
            <a:endParaRPr lang="es-ES" sz="1400" dirty="0"/>
          </a:p>
          <a:p>
            <a:r>
              <a:rPr lang="es-ES" sz="1400" dirty="0" smtClean="0"/>
              <a:t>En </a:t>
            </a:r>
            <a:r>
              <a:rPr lang="es-ES" sz="1400" dirty="0"/>
              <a:t>este momento tenemos una oferta deportiva en los colegios de enseñanza básica para 1.600 estudiantes practicando estos deportes náuticos, y que se contempla en sus currículos </a:t>
            </a:r>
            <a:r>
              <a:rPr lang="es-ES" sz="1400" dirty="0" smtClean="0"/>
              <a:t>escolares. Hemos </a:t>
            </a:r>
            <a:r>
              <a:rPr lang="es-ES" sz="1400" dirty="0"/>
              <a:t>conseguido tener eventos internacionales en remo, surf y vela, en parte gracias a nuestra capacidad organizativa. </a:t>
            </a:r>
            <a:endParaRPr lang="es-ES" sz="1400" dirty="0" smtClean="0"/>
          </a:p>
          <a:p>
            <a:endParaRPr lang="es-ES" sz="1400" dirty="0" smtClean="0"/>
          </a:p>
          <a:p>
            <a:r>
              <a:rPr lang="es-ES" sz="1400" dirty="0"/>
              <a:t>Hemos observado en nuestros clubes, después de dos años, que algunas de estas infraestructuras empiezan a estar en su </a:t>
            </a:r>
            <a:r>
              <a:rPr lang="es-ES" sz="1400" dirty="0" smtClean="0"/>
              <a:t>límite tras </a:t>
            </a:r>
            <a:r>
              <a:rPr lang="es-ES" sz="1400" dirty="0"/>
              <a:t>el incremento de nuevos aficionados a los deportes </a:t>
            </a:r>
            <a:r>
              <a:rPr lang="es-ES" sz="1400" dirty="0" smtClean="0"/>
              <a:t>náuticos. Muchos </a:t>
            </a:r>
            <a:r>
              <a:rPr lang="es-ES" sz="1400" dirty="0"/>
              <a:t>padres de alumnos han tomado la iniciativa de participar en el aprendizaje de estos deportes</a:t>
            </a:r>
            <a:r>
              <a:rPr lang="es-ES" sz="1400" dirty="0" smtClean="0"/>
              <a:t>.</a:t>
            </a:r>
          </a:p>
        </p:txBody>
      </p:sp>
      <p:sp>
        <p:nvSpPr>
          <p:cNvPr id="4" name="Rectángulo 3"/>
          <p:cNvSpPr/>
          <p:nvPr/>
        </p:nvSpPr>
        <p:spPr>
          <a:xfrm>
            <a:off x="1924799" y="6422939"/>
            <a:ext cx="8513762" cy="307777"/>
          </a:xfrm>
          <a:prstGeom prst="rect">
            <a:avLst/>
          </a:prstGeom>
        </p:spPr>
        <p:txBody>
          <a:bodyPr wrap="square">
            <a:spAutoFit/>
          </a:bodyPr>
          <a:lstStyle/>
          <a:p>
            <a:r>
              <a:rPr lang="es-ES" sz="1400" dirty="0">
                <a:hlinkClick r:id="rId4"/>
              </a:rPr>
              <a:t>http://projects.mcrit.com/marenvalor/navegar-des-dels-col%c2%b7legis-a-viana-do-castelo-portugal</a:t>
            </a:r>
            <a:r>
              <a:rPr lang="es-ES" sz="1400" dirty="0" smtClean="0">
                <a:hlinkClick r:id="rId4"/>
              </a:rPr>
              <a:t>/</a:t>
            </a:r>
            <a:r>
              <a:rPr lang="es-ES" sz="1400" dirty="0" smtClean="0"/>
              <a:t> </a:t>
            </a:r>
            <a:endParaRPr lang="es-ES" sz="1400" dirty="0"/>
          </a:p>
        </p:txBody>
      </p:sp>
    </p:spTree>
    <p:extLst>
      <p:ext uri="{BB962C8B-B14F-4D97-AF65-F5344CB8AC3E}">
        <p14:creationId xmlns:p14="http://schemas.microsoft.com/office/powerpoint/2010/main" val="2464370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3"/>
          <p:cNvSpPr txBox="1">
            <a:spLocks noChangeArrowheads="1"/>
          </p:cNvSpPr>
          <p:nvPr/>
        </p:nvSpPr>
        <p:spPr bwMode="auto">
          <a:xfrm>
            <a:off x="363537" y="292100"/>
            <a:ext cx="11495087" cy="369332"/>
          </a:xfrm>
          <a:prstGeom prst="rect">
            <a:avLst/>
          </a:prstGeom>
          <a:solidFill>
            <a:schemeClr val="bg1"/>
          </a:solidFill>
          <a:ln w="9525">
            <a:solidFill>
              <a:schemeClr val="tx1"/>
            </a:solidFill>
            <a:miter lim="800000"/>
            <a:headEnd/>
            <a:tailEnd/>
          </a:ln>
        </p:spPr>
        <p:txBody>
          <a:bodyPr wrap="square">
            <a:spAutoFit/>
          </a:bodyPr>
          <a:lstStyle/>
          <a:p>
            <a:r>
              <a:rPr lang="ca-ES" b="1" dirty="0">
                <a:latin typeface="Open Sans" panose="020B0606030504020204" pitchFamily="34" charset="0"/>
                <a:ea typeface="Open Sans" panose="020B0606030504020204" pitchFamily="34" charset="0"/>
                <a:cs typeface="Open Sans" panose="020B0606030504020204" pitchFamily="34" charset="0"/>
              </a:rPr>
              <a:t>Vincular l’educació al mar: ensenyament per projectes? </a:t>
            </a:r>
          </a:p>
        </p:txBody>
      </p:sp>
      <p:pic>
        <p:nvPicPr>
          <p:cNvPr id="2052" name="Picture 4" descr="Resultat d'imatges de alguer mat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8629650" cy="595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eball per projectes 15 avantat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47" b="6954"/>
          <a:stretch/>
        </p:blipFill>
        <p:spPr bwMode="auto">
          <a:xfrm>
            <a:off x="9344967" y="-20999"/>
            <a:ext cx="2847033" cy="68840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a:off x="7368581" y="5436157"/>
            <a:ext cx="1899139" cy="1334249"/>
          </a:xfrm>
          <a:prstGeom prst="rect">
            <a:avLst/>
          </a:prstGeom>
        </p:spPr>
      </p:pic>
    </p:spTree>
    <p:extLst>
      <p:ext uri="{BB962C8B-B14F-4D97-AF65-F5344CB8AC3E}">
        <p14:creationId xmlns:p14="http://schemas.microsoft.com/office/powerpoint/2010/main" val="682331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
          <p:cNvSpPr txBox="1">
            <a:spLocks noChangeArrowheads="1"/>
          </p:cNvSpPr>
          <p:nvPr/>
        </p:nvSpPr>
        <p:spPr bwMode="auto">
          <a:xfrm>
            <a:off x="363537" y="292100"/>
            <a:ext cx="11495087" cy="369332"/>
          </a:xfrm>
          <a:prstGeom prst="rect">
            <a:avLst/>
          </a:prstGeom>
          <a:solidFill>
            <a:schemeClr val="bg1"/>
          </a:solidFill>
          <a:ln w="9525">
            <a:solidFill>
              <a:schemeClr val="tx1"/>
            </a:solidFill>
            <a:miter lim="800000"/>
            <a:headEnd/>
            <a:tailEnd/>
          </a:ln>
        </p:spPr>
        <p:txBody>
          <a:bodyPr wrap="square">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Implantar més activitats extraordinàries al front marítim urbà i portuari, també a la </a:t>
            </a:r>
            <a:r>
              <a:rPr lang="ca-ES" b="1" smtClean="0">
                <a:latin typeface="Open Sans" panose="020B0606030504020204" pitchFamily="34" charset="0"/>
                <a:ea typeface="Open Sans" panose="020B0606030504020204" pitchFamily="34" charset="0"/>
                <a:cs typeface="Open Sans" panose="020B0606030504020204" pitchFamily="34" charset="0"/>
              </a:rPr>
              <a:t>travessera N-2</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Imagen 12"/>
          <p:cNvPicPr>
            <a:picLocks noChangeAspect="1"/>
          </p:cNvPicPr>
          <p:nvPr/>
        </p:nvPicPr>
        <p:blipFill>
          <a:blip r:embed="rId2"/>
          <a:stretch>
            <a:fillRect/>
          </a:stretch>
        </p:blipFill>
        <p:spPr>
          <a:xfrm>
            <a:off x="363537" y="807248"/>
            <a:ext cx="9041720" cy="6055752"/>
          </a:xfrm>
          <a:prstGeom prst="rect">
            <a:avLst/>
          </a:prstGeom>
        </p:spPr>
      </p:pic>
    </p:spTree>
    <p:extLst>
      <p:ext uri="{BB962C8B-B14F-4D97-AF65-F5344CB8AC3E}">
        <p14:creationId xmlns:p14="http://schemas.microsoft.com/office/powerpoint/2010/main" val="3177543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9289" b="60124"/>
          <a:stretch/>
        </p:blipFill>
        <p:spPr>
          <a:xfrm>
            <a:off x="1308100" y="1006948"/>
            <a:ext cx="8777288" cy="1368891"/>
          </a:xfrm>
          <a:prstGeom prst="rect">
            <a:avLst/>
          </a:prstGeom>
        </p:spPr>
      </p:pic>
      <p:cxnSp>
        <p:nvCxnSpPr>
          <p:cNvPr id="6" name="Conector recto de flecha 5"/>
          <p:cNvCxnSpPr/>
          <p:nvPr/>
        </p:nvCxnSpPr>
        <p:spPr>
          <a:xfrm flipV="1">
            <a:off x="4781776" y="2375839"/>
            <a:ext cx="0" cy="1175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171124" y="3242747"/>
            <a:ext cx="3215247" cy="2031325"/>
          </a:xfrm>
          <a:prstGeom prst="rect">
            <a:avLst/>
          </a:prstGeom>
          <a:noFill/>
        </p:spPr>
        <p:txBody>
          <a:bodyPr wrap="square" rtlCol="0">
            <a:spAutoFit/>
          </a:bodyPr>
          <a:lstStyle/>
          <a:p>
            <a:r>
              <a:rPr lang="ca-ES" b="1" dirty="0" smtClean="0"/>
              <a:t>Objectius: </a:t>
            </a:r>
          </a:p>
          <a:p>
            <a:endParaRPr lang="ca-ES" b="1" dirty="0" smtClean="0"/>
          </a:p>
          <a:p>
            <a:pPr marL="285750" indent="-285750">
              <a:buFont typeface="Arial" panose="020B0604020202020204" pitchFamily="34" charset="0"/>
              <a:buChar char="•"/>
            </a:pPr>
            <a:r>
              <a:rPr lang="ca-ES" b="1" dirty="0"/>
              <a:t>Rendibilitzar l’actiu de mar com a recurs econòmic, empresarial i d’innovació de ciutat</a:t>
            </a:r>
          </a:p>
          <a:p>
            <a:endParaRPr lang="ca-ES" b="1" dirty="0"/>
          </a:p>
        </p:txBody>
      </p:sp>
      <p:cxnSp>
        <p:nvCxnSpPr>
          <p:cNvPr id="29" name="Conector recto de flecha 28"/>
          <p:cNvCxnSpPr/>
          <p:nvPr/>
        </p:nvCxnSpPr>
        <p:spPr>
          <a:xfrm flipV="1">
            <a:off x="7786888" y="2375839"/>
            <a:ext cx="0" cy="1011477"/>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34" name="Rectángulo 33"/>
          <p:cNvSpPr/>
          <p:nvPr/>
        </p:nvSpPr>
        <p:spPr>
          <a:xfrm>
            <a:off x="6783411" y="3387316"/>
            <a:ext cx="2839120"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Atracció d’indústries blaves</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ángulo 15"/>
          <p:cNvSpPr/>
          <p:nvPr/>
        </p:nvSpPr>
        <p:spPr>
          <a:xfrm>
            <a:off x="7712559" y="4014122"/>
            <a:ext cx="2839120" cy="503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Emprenedoria blava</a:t>
            </a:r>
            <a:endParaRPr lang="ca-ES"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3"/>
          <p:cNvSpPr txBox="1">
            <a:spLocks noChangeArrowheads="1"/>
          </p:cNvSpPr>
          <p:nvPr/>
        </p:nvSpPr>
        <p:spPr bwMode="auto">
          <a:xfrm>
            <a:off x="312739" y="331788"/>
            <a:ext cx="11241086" cy="369332"/>
          </a:xfrm>
          <a:prstGeom prst="rect">
            <a:avLst/>
          </a:prstGeom>
          <a:solidFill>
            <a:srgbClr val="00B0F0"/>
          </a:solidFill>
          <a:ln w="9525">
            <a:solidFill>
              <a:schemeClr val="tx2"/>
            </a:solidFill>
            <a:miter lim="800000"/>
            <a:headEnd/>
            <a:tailEnd/>
          </a:ln>
        </p:spPr>
        <p:txBody>
          <a:bodyPr wrap="square">
            <a:spAutoFit/>
          </a:bodyPr>
          <a:lstStyle/>
          <a:p>
            <a:r>
              <a:rPr lang="ca-ES" dirty="0" smtClean="0">
                <a:solidFill>
                  <a:schemeClr val="bg1"/>
                </a:solidFill>
                <a:latin typeface="Open Sans"/>
                <a:ea typeface="Open Sans"/>
                <a:cs typeface="Open Sans"/>
              </a:rPr>
              <a:t>ESCENARI-ESTRATÈGIA: INDÚSTRIES </a:t>
            </a:r>
            <a:r>
              <a:rPr lang="ca-ES" dirty="0">
                <a:solidFill>
                  <a:schemeClr val="bg1"/>
                </a:solidFill>
                <a:latin typeface="Open Sans"/>
                <a:ea typeface="Open Sans"/>
                <a:cs typeface="Open Sans"/>
              </a:rPr>
              <a:t>BLAVES</a:t>
            </a:r>
            <a:endParaRPr lang="ca-ES" b="1" dirty="0">
              <a:solidFill>
                <a:schemeClr val="bg1"/>
              </a:solidFill>
              <a:latin typeface="Open Sans"/>
              <a:ea typeface="Open Sans"/>
              <a:cs typeface="Open Sans"/>
            </a:endParaRPr>
          </a:p>
        </p:txBody>
      </p:sp>
      <p:sp>
        <p:nvSpPr>
          <p:cNvPr id="17" name="Rectángulo 16"/>
          <p:cNvSpPr/>
          <p:nvPr/>
        </p:nvSpPr>
        <p:spPr>
          <a:xfrm>
            <a:off x="3478543" y="3242747"/>
            <a:ext cx="2743200" cy="70599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ca-ES" sz="1500" dirty="0">
                <a:latin typeface="Open Sans" panose="020B0606030504020204" pitchFamily="34" charset="0"/>
                <a:ea typeface="Open Sans" panose="020B0606030504020204" pitchFamily="34" charset="0"/>
                <a:cs typeface="Open Sans" panose="020B0606030504020204" pitchFamily="34" charset="0"/>
              </a:rPr>
              <a:t>Suport al varador </a:t>
            </a:r>
            <a:r>
              <a:rPr lang="ca-ES" sz="1500" dirty="0" smtClean="0">
                <a:latin typeface="Open Sans" panose="020B0606030504020204" pitchFamily="34" charset="0"/>
                <a:ea typeface="Open Sans" panose="020B0606030504020204" pitchFamily="34" charset="0"/>
                <a:cs typeface="Open Sans" panose="020B0606030504020204" pitchFamily="34" charset="0"/>
              </a:rPr>
              <a:t>del </a:t>
            </a:r>
            <a:r>
              <a:rPr lang="ca-ES" sz="1500" dirty="0">
                <a:latin typeface="Open Sans" panose="020B0606030504020204" pitchFamily="34" charset="0"/>
                <a:ea typeface="Open Sans" panose="020B0606030504020204" pitchFamily="34" charset="0"/>
                <a:cs typeface="Open Sans" panose="020B0606030504020204" pitchFamily="34" charset="0"/>
              </a:rPr>
              <a:t>Port-Mataró. Internacionalització del Port</a:t>
            </a:r>
            <a:endParaRPr lang="es-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ángulo 18"/>
          <p:cNvSpPr/>
          <p:nvPr/>
        </p:nvSpPr>
        <p:spPr>
          <a:xfrm>
            <a:off x="3792868" y="4034652"/>
            <a:ext cx="2743200" cy="705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ca-ES" sz="1500" dirty="0">
                <a:latin typeface="Open Sans" panose="020B0606030504020204" pitchFamily="34" charset="0"/>
                <a:ea typeface="Open Sans" panose="020B0606030504020204" pitchFamily="34" charset="0"/>
                <a:cs typeface="Open Sans" panose="020B0606030504020204" pitchFamily="34" charset="0"/>
              </a:rPr>
              <a:t>Grup de treball Port-</a:t>
            </a:r>
            <a:r>
              <a:rPr lang="ca-ES" sz="1500" dirty="0" err="1">
                <a:latin typeface="Open Sans" panose="020B0606030504020204" pitchFamily="34" charset="0"/>
                <a:ea typeface="Open Sans" panose="020B0606030504020204" pitchFamily="34" charset="0"/>
                <a:cs typeface="Open Sans" panose="020B0606030504020204" pitchFamily="34" charset="0"/>
              </a:rPr>
              <a:t>Eurecat</a:t>
            </a:r>
            <a:r>
              <a:rPr lang="ca-ES" sz="1500" dirty="0">
                <a:latin typeface="Open Sans" panose="020B0606030504020204" pitchFamily="34" charset="0"/>
                <a:ea typeface="Open Sans" panose="020B0606030504020204" pitchFamily="34" charset="0"/>
                <a:cs typeface="Open Sans" panose="020B0606030504020204" pitchFamily="34" charset="0"/>
              </a:rPr>
              <a:t>-</a:t>
            </a:r>
            <a:r>
              <a:rPr lang="ca-ES" sz="1500" dirty="0" err="1">
                <a:latin typeface="Open Sans" panose="020B0606030504020204" pitchFamily="34" charset="0"/>
                <a:ea typeface="Open Sans" panose="020B0606030504020204" pitchFamily="34" charset="0"/>
                <a:cs typeface="Open Sans" panose="020B0606030504020204" pitchFamily="34" charset="0"/>
              </a:rPr>
              <a:t>Tecnocampus</a:t>
            </a:r>
            <a:r>
              <a:rPr lang="ca-ES" sz="1500" dirty="0">
                <a:latin typeface="Open Sans" panose="020B0606030504020204" pitchFamily="34" charset="0"/>
                <a:ea typeface="Open Sans" panose="020B0606030504020204" pitchFamily="34" charset="0"/>
                <a:cs typeface="Open Sans" panose="020B0606030504020204" pitchFamily="34" charset="0"/>
              </a:rPr>
              <a:t> </a:t>
            </a:r>
            <a:endParaRPr lang="es-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ángulo 19"/>
          <p:cNvSpPr/>
          <p:nvPr/>
        </p:nvSpPr>
        <p:spPr>
          <a:xfrm>
            <a:off x="3475380" y="5617664"/>
            <a:ext cx="2746362" cy="705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ca-ES" sz="1500" dirty="0">
                <a:latin typeface="Open Sans" panose="020B0606030504020204" pitchFamily="34" charset="0"/>
                <a:ea typeface="Open Sans" panose="020B0606030504020204" pitchFamily="34" charset="0"/>
                <a:cs typeface="Open Sans" panose="020B0606030504020204" pitchFamily="34" charset="0"/>
              </a:rPr>
              <a:t>Foment de la cultura marítima</a:t>
            </a:r>
          </a:p>
        </p:txBody>
      </p:sp>
      <p:sp>
        <p:nvSpPr>
          <p:cNvPr id="21" name="Rectángulo 20"/>
          <p:cNvSpPr/>
          <p:nvPr/>
        </p:nvSpPr>
        <p:spPr>
          <a:xfrm>
            <a:off x="3792868" y="4826158"/>
            <a:ext cx="2746363" cy="705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ca-ES" sz="1500" dirty="0">
                <a:latin typeface="Open Sans" panose="020B0606030504020204" pitchFamily="34" charset="0"/>
                <a:ea typeface="Open Sans" panose="020B0606030504020204" pitchFamily="34" charset="0"/>
                <a:cs typeface="Open Sans" panose="020B0606030504020204" pitchFamily="34" charset="0"/>
              </a:rPr>
              <a:t>Suport a la formació professional i recerca</a:t>
            </a:r>
          </a:p>
        </p:txBody>
      </p:sp>
    </p:spTree>
    <p:extLst>
      <p:ext uri="{BB962C8B-B14F-4D97-AF65-F5344CB8AC3E}">
        <p14:creationId xmlns:p14="http://schemas.microsoft.com/office/powerpoint/2010/main" val="31903594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80" y="405877"/>
            <a:ext cx="8621224" cy="6097047"/>
          </a:xfrm>
          <a:prstGeom prst="rect">
            <a:avLst/>
          </a:prstGeom>
        </p:spPr>
      </p:pic>
      <p:sp>
        <p:nvSpPr>
          <p:cNvPr id="5" name="CuadroTexto 1"/>
          <p:cNvSpPr txBox="1"/>
          <p:nvPr/>
        </p:nvSpPr>
        <p:spPr>
          <a:xfrm>
            <a:off x="606168" y="2768077"/>
            <a:ext cx="5867400" cy="1569660"/>
          </a:xfrm>
          <a:prstGeom prst="rect">
            <a:avLst/>
          </a:prstGeom>
          <a:noFill/>
        </p:spPr>
        <p:txBody>
          <a:bodyPr wrap="square" rtlCol="0">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Tx/>
              <a:buAutoNum type="arabicPeriod"/>
            </a:pPr>
            <a:r>
              <a:rPr lang="ca-ES" sz="1200" dirty="0" smtClean="0">
                <a:solidFill>
                  <a:srgbClr val="FF0000"/>
                </a:solidFill>
              </a:rPr>
              <a:t>Nova </a:t>
            </a:r>
            <a:r>
              <a:rPr lang="ca-ES" sz="1200" dirty="0">
                <a:solidFill>
                  <a:srgbClr val="FF0000"/>
                </a:solidFill>
              </a:rPr>
              <a:t>Àrea Tècnica de megaiots</a:t>
            </a:r>
            <a:r>
              <a:rPr lang="ca-ES" sz="1200" dirty="0" smtClean="0">
                <a:solidFill>
                  <a:srgbClr val="FF0000"/>
                </a:solidFill>
              </a:rPr>
              <a:t>.</a:t>
            </a:r>
            <a:endParaRPr lang="ca-ES" sz="1200" dirty="0">
              <a:solidFill>
                <a:srgbClr val="FF0000"/>
              </a:solidFill>
            </a:endParaRPr>
          </a:p>
          <a:p>
            <a:pPr marL="342900" indent="-342900">
              <a:buFontTx/>
              <a:buAutoNum type="arabicPeriod"/>
            </a:pPr>
            <a:r>
              <a:rPr lang="ca-ES" sz="1200" dirty="0">
                <a:solidFill>
                  <a:schemeClr val="bg1"/>
                </a:solidFill>
              </a:rPr>
              <a:t>Actuacions d’integració amb el Passeig Marítim.</a:t>
            </a:r>
          </a:p>
          <a:p>
            <a:endParaRPr lang="ca-ES" sz="1200" dirty="0" smtClean="0">
              <a:solidFill>
                <a:schemeClr val="bg1"/>
              </a:solidFill>
            </a:endParaRPr>
          </a:p>
          <a:p>
            <a:pPr marL="342900" indent="-342900">
              <a:buAutoNum type="arabicPeriod"/>
            </a:pPr>
            <a:endParaRPr lang="ca-ES" sz="1200" dirty="0" smtClean="0">
              <a:solidFill>
                <a:schemeClr val="bg1"/>
              </a:solidFill>
            </a:endParaRPr>
          </a:p>
          <a:p>
            <a:pPr marL="342900" indent="-342900">
              <a:buAutoNum type="arabicPeriod"/>
            </a:pPr>
            <a:endParaRPr lang="ca-ES" sz="1200" dirty="0" smtClean="0">
              <a:solidFill>
                <a:schemeClr val="bg1"/>
              </a:solidFill>
            </a:endParaRPr>
          </a:p>
          <a:p>
            <a:pPr marL="342900" indent="-342900">
              <a:buAutoNum type="arabicPeriod"/>
            </a:pPr>
            <a:endParaRPr lang="ca-ES" sz="1200" dirty="0" smtClean="0">
              <a:solidFill>
                <a:schemeClr val="bg1"/>
              </a:solidFill>
            </a:endParaRPr>
          </a:p>
          <a:p>
            <a:pPr marL="342900" indent="-342900">
              <a:buAutoNum type="arabicPeriod"/>
            </a:pPr>
            <a:endParaRPr lang="ca-ES" sz="1200" dirty="0" smtClean="0">
              <a:solidFill>
                <a:schemeClr val="bg1"/>
              </a:solidFill>
            </a:endParaRPr>
          </a:p>
          <a:p>
            <a:pPr marL="342900" indent="-342900">
              <a:buAutoNum type="arabicPeriod"/>
            </a:pPr>
            <a:endParaRPr lang="ca-ES" sz="1200" dirty="0">
              <a:solidFill>
                <a:schemeClr val="bg1"/>
              </a:solidFill>
            </a:endParaRPr>
          </a:p>
        </p:txBody>
      </p:sp>
      <p:sp>
        <p:nvSpPr>
          <p:cNvPr id="6" name="Forma libre 5"/>
          <p:cNvSpPr/>
          <p:nvPr/>
        </p:nvSpPr>
        <p:spPr>
          <a:xfrm>
            <a:off x="2380993" y="1485377"/>
            <a:ext cx="1428750" cy="1231900"/>
          </a:xfrm>
          <a:custGeom>
            <a:avLst/>
            <a:gdLst>
              <a:gd name="connsiteX0" fmla="*/ 0 w 1428750"/>
              <a:gd name="connsiteY0" fmla="*/ 0 h 1231900"/>
              <a:gd name="connsiteX1" fmla="*/ 9525 w 1428750"/>
              <a:gd name="connsiteY1" fmla="*/ 1231900 h 1231900"/>
              <a:gd name="connsiteX2" fmla="*/ 977900 w 1428750"/>
              <a:gd name="connsiteY2" fmla="*/ 1231900 h 1231900"/>
              <a:gd name="connsiteX3" fmla="*/ 974725 w 1428750"/>
              <a:gd name="connsiteY3" fmla="*/ 1146175 h 1231900"/>
              <a:gd name="connsiteX4" fmla="*/ 1308100 w 1428750"/>
              <a:gd name="connsiteY4" fmla="*/ 1149350 h 1231900"/>
              <a:gd name="connsiteX5" fmla="*/ 1428750 w 1428750"/>
              <a:gd name="connsiteY5" fmla="*/ 1069975 h 1231900"/>
              <a:gd name="connsiteX6" fmla="*/ 1428750 w 1428750"/>
              <a:gd name="connsiteY6" fmla="*/ 933450 h 1231900"/>
              <a:gd name="connsiteX7" fmla="*/ 990600 w 1428750"/>
              <a:gd name="connsiteY7" fmla="*/ 927100 h 1231900"/>
              <a:gd name="connsiteX8" fmla="*/ 996950 w 1428750"/>
              <a:gd name="connsiteY8" fmla="*/ 177800 h 1231900"/>
              <a:gd name="connsiteX9" fmla="*/ 120650 w 1428750"/>
              <a:gd name="connsiteY9" fmla="*/ 180975 h 1231900"/>
              <a:gd name="connsiteX10" fmla="*/ 120650 w 1428750"/>
              <a:gd name="connsiteY10" fmla="*/ 19050 h 1231900"/>
              <a:gd name="connsiteX11" fmla="*/ 0 w 1428750"/>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750" h="1231900">
                <a:moveTo>
                  <a:pt x="0" y="0"/>
                </a:moveTo>
                <a:lnTo>
                  <a:pt x="9525" y="1231900"/>
                </a:lnTo>
                <a:lnTo>
                  <a:pt x="977900" y="1231900"/>
                </a:lnTo>
                <a:lnTo>
                  <a:pt x="974725" y="1146175"/>
                </a:lnTo>
                <a:lnTo>
                  <a:pt x="1308100" y="1149350"/>
                </a:lnTo>
                <a:lnTo>
                  <a:pt x="1428750" y="1069975"/>
                </a:lnTo>
                <a:lnTo>
                  <a:pt x="1428750" y="933450"/>
                </a:lnTo>
                <a:lnTo>
                  <a:pt x="990600" y="927100"/>
                </a:lnTo>
                <a:cubicBezTo>
                  <a:pt x="992717" y="677333"/>
                  <a:pt x="994833" y="427567"/>
                  <a:pt x="996950" y="177800"/>
                </a:cubicBezTo>
                <a:lnTo>
                  <a:pt x="120650" y="180975"/>
                </a:lnTo>
                <a:lnTo>
                  <a:pt x="120650" y="19050"/>
                </a:lnTo>
                <a:lnTo>
                  <a:pt x="0" y="0"/>
                </a:lnTo>
                <a:close/>
              </a:path>
            </a:pathLst>
          </a:cu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a-ES" dirty="0"/>
          </a:p>
        </p:txBody>
      </p:sp>
      <p:sp>
        <p:nvSpPr>
          <p:cNvPr id="7" name="object 4"/>
          <p:cNvSpPr txBox="1"/>
          <p:nvPr/>
        </p:nvSpPr>
        <p:spPr>
          <a:xfrm>
            <a:off x="739518" y="5511277"/>
            <a:ext cx="7029450" cy="738664"/>
          </a:xfrm>
          <a:prstGeom prst="rect">
            <a:avLst/>
          </a:prstGeom>
        </p:spPr>
        <p:txBody>
          <a:bodyPr vert="horz" wrap="square" lIns="0" tIns="0" rIns="0" bIns="0" rtlCol="0">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pPr>
            <a:r>
              <a:rPr lang="ca-ES" sz="2400" dirty="0" smtClean="0">
                <a:solidFill>
                  <a:schemeClr val="bg1"/>
                </a:solidFill>
                <a:cs typeface="Calibri"/>
              </a:rPr>
              <a:t>VISIÓ DE FUTUR DEL PORT</a:t>
            </a:r>
          </a:p>
          <a:p>
            <a:pPr marL="12700">
              <a:lnSpc>
                <a:spcPct val="100000"/>
              </a:lnSpc>
            </a:pPr>
            <a:r>
              <a:rPr lang="ca-ES" sz="2400" dirty="0">
                <a:solidFill>
                  <a:schemeClr val="bg1"/>
                </a:solidFill>
                <a:cs typeface="Calibri"/>
              </a:rPr>
              <a:t>Fase 2 escenari A d’Ampliació a Ponent</a:t>
            </a:r>
          </a:p>
        </p:txBody>
      </p:sp>
      <p:sp>
        <p:nvSpPr>
          <p:cNvPr id="8" name="Rectángulo 7"/>
          <p:cNvSpPr/>
          <p:nvPr/>
        </p:nvSpPr>
        <p:spPr>
          <a:xfrm>
            <a:off x="4722318" y="754640"/>
            <a:ext cx="3829050" cy="1180273"/>
          </a:xfrm>
          <a:prstGeom prst="rect">
            <a:avLst/>
          </a:prstGeom>
          <a:solidFill>
            <a:srgbClr val="9BBB59">
              <a:alpha val="74902"/>
            </a:srgbClr>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smtClean="0">
                <a:solidFill>
                  <a:schemeClr val="bg1"/>
                </a:solidFill>
              </a:rPr>
              <a:t>AVANTATGES</a:t>
            </a:r>
          </a:p>
          <a:p>
            <a:pPr marL="228600" indent="-228600">
              <a:buAutoNum type="arabicPeriod"/>
            </a:pPr>
            <a:r>
              <a:rPr lang="ca-ES" sz="1200" dirty="0">
                <a:solidFill>
                  <a:schemeClr val="bg1"/>
                </a:solidFill>
              </a:rPr>
              <a:t>Aprofita edificabilitat </a:t>
            </a:r>
            <a:r>
              <a:rPr lang="ca-ES" sz="1200" dirty="0" smtClean="0">
                <a:solidFill>
                  <a:schemeClr val="bg1"/>
                </a:solidFill>
              </a:rPr>
              <a:t>potencial del Pla Especial.</a:t>
            </a:r>
            <a:endParaRPr lang="ca-ES" sz="1200" dirty="0">
              <a:solidFill>
                <a:schemeClr val="bg1"/>
              </a:solidFill>
            </a:endParaRPr>
          </a:p>
          <a:p>
            <a:pPr marL="228600" indent="-228600">
              <a:buAutoNum type="arabicPeriod"/>
            </a:pPr>
            <a:r>
              <a:rPr lang="ca-ES" sz="1200" dirty="0">
                <a:solidFill>
                  <a:schemeClr val="bg1"/>
                </a:solidFill>
              </a:rPr>
              <a:t>Duplica capacitat de la esplanada tècnica.</a:t>
            </a:r>
          </a:p>
          <a:p>
            <a:pPr marL="228600" indent="-228600">
              <a:buAutoNum type="arabicPeriod"/>
            </a:pPr>
            <a:r>
              <a:rPr lang="ca-ES" sz="1200" dirty="0">
                <a:solidFill>
                  <a:schemeClr val="bg1"/>
                </a:solidFill>
              </a:rPr>
              <a:t>No requereix moll </a:t>
            </a:r>
            <a:r>
              <a:rPr lang="ca-ES" sz="1200" dirty="0" smtClean="0">
                <a:solidFill>
                  <a:schemeClr val="bg1"/>
                </a:solidFill>
              </a:rPr>
              <a:t>específic, via </a:t>
            </a:r>
            <a:r>
              <a:rPr lang="ca-ES" sz="1200" dirty="0">
                <a:solidFill>
                  <a:schemeClr val="bg1"/>
                </a:solidFill>
              </a:rPr>
              <a:t>aprofitament dàrsena de megaiots.</a:t>
            </a:r>
          </a:p>
          <a:p>
            <a:pPr marL="228600" indent="-228600">
              <a:buAutoNum type="arabicPeriod"/>
            </a:pPr>
            <a:r>
              <a:rPr lang="ca-ES" sz="1200" dirty="0">
                <a:solidFill>
                  <a:schemeClr val="bg1"/>
                </a:solidFill>
              </a:rPr>
              <a:t>Aprofitament </a:t>
            </a:r>
            <a:r>
              <a:rPr lang="ca-ES" sz="1200" dirty="0" smtClean="0">
                <a:solidFill>
                  <a:schemeClr val="bg1"/>
                </a:solidFill>
              </a:rPr>
              <a:t>d’ús previst </a:t>
            </a:r>
            <a:r>
              <a:rPr lang="ca-ES" sz="1200" dirty="0">
                <a:solidFill>
                  <a:schemeClr val="bg1"/>
                </a:solidFill>
              </a:rPr>
              <a:t>en </a:t>
            </a:r>
            <a:r>
              <a:rPr lang="ca-ES" sz="1200" dirty="0" smtClean="0">
                <a:solidFill>
                  <a:schemeClr val="bg1"/>
                </a:solidFill>
              </a:rPr>
              <a:t>Pla Especial.</a:t>
            </a:r>
            <a:endParaRPr lang="ca-ES" sz="1200" dirty="0">
              <a:solidFill>
                <a:schemeClr val="bg1"/>
              </a:solidFill>
            </a:endParaRPr>
          </a:p>
        </p:txBody>
      </p:sp>
      <p:sp>
        <p:nvSpPr>
          <p:cNvPr id="9" name="Rectángulo 8"/>
          <p:cNvSpPr/>
          <p:nvPr/>
        </p:nvSpPr>
        <p:spPr>
          <a:xfrm>
            <a:off x="4722318" y="2082277"/>
            <a:ext cx="3830400" cy="1219200"/>
          </a:xfrm>
          <a:prstGeom prst="rect">
            <a:avLst/>
          </a:prstGeom>
          <a:solidFill>
            <a:srgbClr val="C0504D">
              <a:alpha val="74902"/>
            </a:srgb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smtClean="0">
                <a:solidFill>
                  <a:schemeClr val="bg1"/>
                </a:solidFill>
              </a:rPr>
              <a:t>INCONVENIENTS</a:t>
            </a:r>
          </a:p>
          <a:p>
            <a:pPr marL="228600" indent="-228600">
              <a:buAutoNum type="arabicPeriod"/>
            </a:pPr>
            <a:r>
              <a:rPr lang="ca-ES" sz="1200" dirty="0" smtClean="0">
                <a:solidFill>
                  <a:schemeClr val="bg1"/>
                </a:solidFill>
              </a:rPr>
              <a:t>Interferència amb dàrsena de megaiots.</a:t>
            </a:r>
          </a:p>
          <a:p>
            <a:pPr marL="228600" indent="-228600">
              <a:buAutoNum type="arabicPeriod"/>
            </a:pPr>
            <a:r>
              <a:rPr lang="ca-ES" sz="1200" dirty="0" smtClean="0">
                <a:solidFill>
                  <a:schemeClr val="bg1"/>
                </a:solidFill>
              </a:rPr>
              <a:t>Elevada superfície d'àrea tècnica. Condicionat a demanda del servei.</a:t>
            </a:r>
          </a:p>
          <a:p>
            <a:pPr marL="228600" indent="-228600">
              <a:buAutoNum type="arabicPeriod"/>
            </a:pPr>
            <a:r>
              <a:rPr lang="ca-ES" sz="1200" dirty="0" smtClean="0">
                <a:solidFill>
                  <a:schemeClr val="bg1"/>
                </a:solidFill>
              </a:rPr>
              <a:t>Requereix DIA i informe de Costes sobre dinàmica litoral, a més de l’adscripció dels terrenys.</a:t>
            </a:r>
          </a:p>
          <a:p>
            <a:pPr marL="228600" indent="-228600">
              <a:buAutoNum type="arabicPeriod"/>
            </a:pPr>
            <a:endParaRPr lang="ca-ES" sz="1200" dirty="0">
              <a:solidFill>
                <a:schemeClr val="bg1"/>
              </a:solidFill>
            </a:endParaRPr>
          </a:p>
        </p:txBody>
      </p:sp>
      <p:sp>
        <p:nvSpPr>
          <p:cNvPr id="10" name="Rectángulo 9"/>
          <p:cNvSpPr/>
          <p:nvPr/>
        </p:nvSpPr>
        <p:spPr>
          <a:xfrm>
            <a:off x="749043" y="4215877"/>
            <a:ext cx="3829050" cy="289545"/>
          </a:xfrm>
          <a:prstGeom prst="rect">
            <a:avLst/>
          </a:prstGeom>
          <a:solidFill>
            <a:schemeClr val="tx2">
              <a:lumMod val="40000"/>
              <a:lumOff val="60000"/>
              <a:alpha val="74902"/>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a:ln>
                  <a:solidFill>
                    <a:schemeClr val="bg1"/>
                  </a:solidFill>
                </a:ln>
                <a:solidFill>
                  <a:schemeClr val="bg1"/>
                </a:solidFill>
              </a:rPr>
              <a:t>INVERSIÓ:			10,40 M€</a:t>
            </a:r>
          </a:p>
        </p:txBody>
      </p:sp>
      <p:sp>
        <p:nvSpPr>
          <p:cNvPr id="11" name="Rectángulo 10"/>
          <p:cNvSpPr/>
          <p:nvPr/>
        </p:nvSpPr>
        <p:spPr>
          <a:xfrm>
            <a:off x="749043" y="4564347"/>
            <a:ext cx="3829050" cy="271491"/>
          </a:xfrm>
          <a:prstGeom prst="rect">
            <a:avLst/>
          </a:prstGeom>
          <a:solidFill>
            <a:schemeClr val="tx2">
              <a:lumMod val="40000"/>
              <a:lumOff val="60000"/>
              <a:alpha val="74902"/>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a:ln>
                  <a:solidFill>
                    <a:schemeClr val="bg1"/>
                  </a:solidFill>
                </a:ln>
                <a:solidFill>
                  <a:schemeClr val="bg1"/>
                </a:solidFill>
              </a:rPr>
              <a:t>INVERSIÓ </a:t>
            </a:r>
            <a:r>
              <a:rPr lang="ca-ES" sz="1200" dirty="0" smtClean="0">
                <a:ln>
                  <a:solidFill>
                    <a:schemeClr val="bg1"/>
                  </a:solidFill>
                </a:ln>
                <a:solidFill>
                  <a:schemeClr val="bg1"/>
                </a:solidFill>
              </a:rPr>
              <a:t>ACUMULADA:</a:t>
            </a:r>
            <a:r>
              <a:rPr lang="ca-ES" sz="1200" dirty="0">
                <a:ln>
                  <a:solidFill>
                    <a:schemeClr val="bg1"/>
                  </a:solidFill>
                </a:ln>
                <a:solidFill>
                  <a:schemeClr val="bg1"/>
                </a:solidFill>
              </a:rPr>
              <a:t>		</a:t>
            </a:r>
            <a:r>
              <a:rPr lang="ca-ES" sz="1200" dirty="0" smtClean="0">
                <a:ln>
                  <a:solidFill>
                    <a:schemeClr val="bg1"/>
                  </a:solidFill>
                </a:ln>
                <a:solidFill>
                  <a:schemeClr val="bg1"/>
                </a:solidFill>
              </a:rPr>
              <a:t>41,67 </a:t>
            </a:r>
            <a:r>
              <a:rPr lang="ca-ES" sz="1200" dirty="0">
                <a:ln>
                  <a:solidFill>
                    <a:schemeClr val="bg1"/>
                  </a:solidFill>
                </a:ln>
                <a:solidFill>
                  <a:schemeClr val="bg1"/>
                </a:solidFill>
              </a:rPr>
              <a:t>M€</a:t>
            </a:r>
          </a:p>
        </p:txBody>
      </p:sp>
      <p:sp>
        <p:nvSpPr>
          <p:cNvPr id="12" name="Rectángulo 11"/>
          <p:cNvSpPr/>
          <p:nvPr/>
        </p:nvSpPr>
        <p:spPr>
          <a:xfrm>
            <a:off x="7616569" y="5069478"/>
            <a:ext cx="1530651" cy="499738"/>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ca-ES" sz="1200" dirty="0">
                <a:solidFill>
                  <a:schemeClr val="accent6">
                    <a:lumMod val="50000"/>
                  </a:schemeClr>
                </a:solidFill>
              </a:rPr>
              <a:t>Contemplat en Pla Especial Vigent</a:t>
            </a:r>
          </a:p>
        </p:txBody>
      </p:sp>
      <p:sp>
        <p:nvSpPr>
          <p:cNvPr id="13" name="Rectángulo 12"/>
          <p:cNvSpPr/>
          <p:nvPr/>
        </p:nvSpPr>
        <p:spPr>
          <a:xfrm>
            <a:off x="7616568" y="5626149"/>
            <a:ext cx="1530651" cy="314632"/>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ca-ES" sz="1200" dirty="0" smtClean="0">
                <a:solidFill>
                  <a:schemeClr val="accent6">
                    <a:lumMod val="50000"/>
                  </a:schemeClr>
                </a:solidFill>
              </a:rPr>
              <a:t>Inversió Privada</a:t>
            </a:r>
            <a:endParaRPr lang="ca-ES" sz="1200" dirty="0">
              <a:solidFill>
                <a:schemeClr val="accent6">
                  <a:lumMod val="50000"/>
                </a:schemeClr>
              </a:solidFill>
            </a:endParaRPr>
          </a:p>
        </p:txBody>
      </p:sp>
      <p:grpSp>
        <p:nvGrpSpPr>
          <p:cNvPr id="14" name="Grupo 13"/>
          <p:cNvGrpSpPr/>
          <p:nvPr/>
        </p:nvGrpSpPr>
        <p:grpSpPr>
          <a:xfrm>
            <a:off x="7106669" y="3588473"/>
            <a:ext cx="239282" cy="94004"/>
            <a:chOff x="7110101" y="3563596"/>
            <a:chExt cx="239282" cy="94004"/>
          </a:xfrm>
        </p:grpSpPr>
        <p:sp>
          <p:nvSpPr>
            <p:cNvPr id="16" name="Rectángulo 15"/>
            <p:cNvSpPr/>
            <p:nvPr/>
          </p:nvSpPr>
          <p:spPr>
            <a:xfrm>
              <a:off x="7178467" y="3581400"/>
              <a:ext cx="60533" cy="76200"/>
            </a:xfrm>
            <a:prstGeom prst="rect">
              <a:avLst/>
            </a:pr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7" name="Forma libre 16"/>
            <p:cNvSpPr/>
            <p:nvPr/>
          </p:nvSpPr>
          <p:spPr>
            <a:xfrm>
              <a:off x="7110101" y="3563596"/>
              <a:ext cx="239282" cy="94004"/>
            </a:xfrm>
            <a:custGeom>
              <a:avLst/>
              <a:gdLst>
                <a:gd name="connsiteX0" fmla="*/ 0 w 239282"/>
                <a:gd name="connsiteY0" fmla="*/ 0 h 94004"/>
                <a:gd name="connsiteX1" fmla="*/ 0 w 239282"/>
                <a:gd name="connsiteY1" fmla="*/ 94004 h 94004"/>
                <a:gd name="connsiteX2" fmla="*/ 239282 w 239282"/>
                <a:gd name="connsiteY2" fmla="*/ 94004 h 94004"/>
              </a:gdLst>
              <a:ahLst/>
              <a:cxnLst>
                <a:cxn ang="0">
                  <a:pos x="connsiteX0" y="connsiteY0"/>
                </a:cxn>
                <a:cxn ang="0">
                  <a:pos x="connsiteX1" y="connsiteY1"/>
                </a:cxn>
                <a:cxn ang="0">
                  <a:pos x="connsiteX2" y="connsiteY2"/>
                </a:cxn>
              </a:cxnLst>
              <a:rect l="l" t="t" r="r" b="b"/>
              <a:pathLst>
                <a:path w="239282" h="94004">
                  <a:moveTo>
                    <a:pt x="0" y="0"/>
                  </a:moveTo>
                  <a:lnTo>
                    <a:pt x="0" y="94004"/>
                  </a:lnTo>
                  <a:lnTo>
                    <a:pt x="239282" y="94004"/>
                  </a:lnTo>
                </a:path>
              </a:pathLst>
            </a:cu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grpSp>
      <p:sp>
        <p:nvSpPr>
          <p:cNvPr id="15" name="Forma libre 14"/>
          <p:cNvSpPr/>
          <p:nvPr/>
        </p:nvSpPr>
        <p:spPr>
          <a:xfrm flipV="1">
            <a:off x="6731730" y="4215877"/>
            <a:ext cx="503837" cy="99982"/>
          </a:xfrm>
          <a:custGeom>
            <a:avLst/>
            <a:gdLst>
              <a:gd name="connsiteX0" fmla="*/ 0 w 239282"/>
              <a:gd name="connsiteY0" fmla="*/ 0 h 94004"/>
              <a:gd name="connsiteX1" fmla="*/ 0 w 239282"/>
              <a:gd name="connsiteY1" fmla="*/ 94004 h 94004"/>
              <a:gd name="connsiteX2" fmla="*/ 239282 w 239282"/>
              <a:gd name="connsiteY2" fmla="*/ 94004 h 94004"/>
            </a:gdLst>
            <a:ahLst/>
            <a:cxnLst>
              <a:cxn ang="0">
                <a:pos x="connsiteX0" y="connsiteY0"/>
              </a:cxn>
              <a:cxn ang="0">
                <a:pos x="connsiteX1" y="connsiteY1"/>
              </a:cxn>
              <a:cxn ang="0">
                <a:pos x="connsiteX2" y="connsiteY2"/>
              </a:cxn>
            </a:cxnLst>
            <a:rect l="l" t="t" r="r" b="b"/>
            <a:pathLst>
              <a:path w="239282" h="94004">
                <a:moveTo>
                  <a:pt x="0" y="0"/>
                </a:moveTo>
                <a:lnTo>
                  <a:pt x="0" y="94004"/>
                </a:lnTo>
                <a:lnTo>
                  <a:pt x="239282" y="94004"/>
                </a:lnTo>
              </a:path>
            </a:pathLst>
          </a:cu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8" name="CuadroTexto 17"/>
          <p:cNvSpPr txBox="1"/>
          <p:nvPr/>
        </p:nvSpPr>
        <p:spPr>
          <a:xfrm>
            <a:off x="301580" y="49947"/>
            <a:ext cx="11811000" cy="430887"/>
          </a:xfrm>
          <a:prstGeom prst="rect">
            <a:avLst/>
          </a:prstGeom>
          <a:solidFill>
            <a:schemeClr val="bg1">
              <a:alpha val="70000"/>
            </a:schemeClr>
          </a:solidFill>
        </p:spPr>
        <p:txBody>
          <a:bodyPr wrap="square" rtlCol="0">
            <a:spAutoFit/>
          </a:bodyPr>
          <a:lstStyle/>
          <a:p>
            <a:pPr algn="r"/>
            <a:r>
              <a:rPr lang="ca-ES" sz="2200" b="1" dirty="0" smtClean="0">
                <a:latin typeface="Open Sans" panose="020B0606030504020204" pitchFamily="34" charset="0"/>
                <a:ea typeface="Open Sans" panose="020B0606030504020204" pitchFamily="34" charset="0"/>
                <a:cs typeface="Open Sans" panose="020B0606030504020204" pitchFamily="34" charset="0"/>
              </a:rPr>
              <a:t>Projectes del Pla Estratègic de Port: nova àrea tècnica</a:t>
            </a:r>
            <a:endParaRPr lang="ca-ES" sz="2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088232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74" y="393177"/>
            <a:ext cx="8621647" cy="6097047"/>
          </a:xfrm>
          <a:prstGeom prst="rect">
            <a:avLst/>
          </a:prstGeom>
        </p:spPr>
      </p:pic>
      <p:sp>
        <p:nvSpPr>
          <p:cNvPr id="24" name="Rectángulo 23"/>
          <p:cNvSpPr/>
          <p:nvPr/>
        </p:nvSpPr>
        <p:spPr>
          <a:xfrm>
            <a:off x="685648" y="748561"/>
            <a:ext cx="3829050" cy="1168616"/>
          </a:xfrm>
          <a:prstGeom prst="rect">
            <a:avLst/>
          </a:prstGeom>
          <a:solidFill>
            <a:srgbClr val="9BBB59">
              <a:alpha val="74902"/>
            </a:srgbClr>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smtClean="0">
                <a:solidFill>
                  <a:schemeClr val="bg1"/>
                </a:solidFill>
              </a:rPr>
              <a:t>AVANTATGES</a:t>
            </a:r>
          </a:p>
          <a:p>
            <a:pPr marL="228600" indent="-228600">
              <a:buAutoNum type="arabicPeriod"/>
            </a:pPr>
            <a:r>
              <a:rPr lang="ca-ES" sz="1200" dirty="0" smtClean="0">
                <a:solidFill>
                  <a:schemeClr val="bg1"/>
                </a:solidFill>
              </a:rPr>
              <a:t>Agrupa serveis i activitats relacionats amb promoció i formació nàutica.</a:t>
            </a:r>
          </a:p>
          <a:p>
            <a:pPr marL="228600" indent="-228600">
              <a:buAutoNum type="arabicPeriod"/>
            </a:pPr>
            <a:r>
              <a:rPr lang="ca-ES" sz="1200" dirty="0" smtClean="0">
                <a:solidFill>
                  <a:schemeClr val="bg1"/>
                </a:solidFill>
              </a:rPr>
              <a:t>Proximitat a l’entorn urbà.</a:t>
            </a:r>
          </a:p>
          <a:p>
            <a:pPr marL="228600" indent="-228600">
              <a:buAutoNum type="arabicPeriod"/>
            </a:pPr>
            <a:r>
              <a:rPr lang="ca-ES" sz="1200" dirty="0" smtClean="0">
                <a:solidFill>
                  <a:schemeClr val="bg1"/>
                </a:solidFill>
              </a:rPr>
              <a:t>Aprofitament parcial de l’edificabilitat potencial del Pla Especial.</a:t>
            </a:r>
          </a:p>
        </p:txBody>
      </p:sp>
      <p:sp>
        <p:nvSpPr>
          <p:cNvPr id="25" name="Rectángulo 24"/>
          <p:cNvSpPr/>
          <p:nvPr/>
        </p:nvSpPr>
        <p:spPr>
          <a:xfrm>
            <a:off x="4657573" y="748561"/>
            <a:ext cx="3830400" cy="635216"/>
          </a:xfrm>
          <a:prstGeom prst="rect">
            <a:avLst/>
          </a:prstGeom>
          <a:solidFill>
            <a:srgbClr val="C0504D">
              <a:alpha val="74902"/>
            </a:srgb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a:solidFill>
                  <a:schemeClr val="bg1"/>
                </a:solidFill>
              </a:rPr>
              <a:t>INCONVENIENTS</a:t>
            </a:r>
            <a:endParaRPr lang="ca-ES" sz="1200" dirty="0" smtClean="0">
              <a:solidFill>
                <a:schemeClr val="bg1"/>
              </a:solidFill>
            </a:endParaRPr>
          </a:p>
          <a:p>
            <a:pPr marL="228600" indent="-228600">
              <a:buAutoNum type="arabicPeriod"/>
            </a:pPr>
            <a:r>
              <a:rPr lang="ca-ES" sz="1200" dirty="0" smtClean="0">
                <a:solidFill>
                  <a:schemeClr val="bg1"/>
                </a:solidFill>
              </a:rPr>
              <a:t>Aprofitament només parcial de la edificabilitat potencial del Pla Especial.</a:t>
            </a:r>
          </a:p>
        </p:txBody>
      </p:sp>
      <p:sp>
        <p:nvSpPr>
          <p:cNvPr id="26" name="object 4"/>
          <p:cNvSpPr txBox="1"/>
          <p:nvPr/>
        </p:nvSpPr>
        <p:spPr>
          <a:xfrm>
            <a:off x="676123" y="5498577"/>
            <a:ext cx="7029450" cy="738664"/>
          </a:xfrm>
          <a:prstGeom prst="rect">
            <a:avLst/>
          </a:prstGeom>
        </p:spPr>
        <p:txBody>
          <a:bodyPr vert="horz" wrap="square" lIns="0" tIns="0" rIns="0" bIns="0" rtlCol="0">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pPr>
            <a:r>
              <a:rPr lang="ca-ES" sz="2400" dirty="0" smtClean="0">
                <a:solidFill>
                  <a:schemeClr val="bg1"/>
                </a:solidFill>
                <a:cs typeface="Calibri"/>
              </a:rPr>
              <a:t>VISIÓ DE FUTUR DEL PORT</a:t>
            </a:r>
          </a:p>
          <a:p>
            <a:pPr marL="12700">
              <a:lnSpc>
                <a:spcPct val="100000"/>
              </a:lnSpc>
            </a:pPr>
            <a:r>
              <a:rPr lang="ca-ES" sz="2400" dirty="0" smtClean="0">
                <a:solidFill>
                  <a:schemeClr val="bg1"/>
                </a:solidFill>
                <a:cs typeface="Calibri"/>
              </a:rPr>
              <a:t>Fase 1 </a:t>
            </a:r>
            <a:r>
              <a:rPr lang="ca-ES" sz="2400" dirty="0">
                <a:solidFill>
                  <a:schemeClr val="bg1"/>
                </a:solidFill>
                <a:cs typeface="Calibri"/>
              </a:rPr>
              <a:t>de Remodelació </a:t>
            </a:r>
          </a:p>
        </p:txBody>
      </p:sp>
      <p:sp>
        <p:nvSpPr>
          <p:cNvPr id="27" name="CuadroTexto 11"/>
          <p:cNvSpPr txBox="1"/>
          <p:nvPr/>
        </p:nvSpPr>
        <p:spPr>
          <a:xfrm>
            <a:off x="542773" y="2755377"/>
            <a:ext cx="5867400" cy="2308324"/>
          </a:xfrm>
          <a:prstGeom prst="rect">
            <a:avLst/>
          </a:prstGeom>
          <a:noFill/>
        </p:spPr>
        <p:txBody>
          <a:bodyPr wrap="square" rtlCol="0">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ca-ES" sz="1200" dirty="0" smtClean="0">
                <a:solidFill>
                  <a:schemeClr val="bg1"/>
                </a:solidFill>
              </a:rPr>
              <a:t>Martell del Dic i Avantdàrsena </a:t>
            </a:r>
          </a:p>
          <a:p>
            <a:pPr marL="342900" indent="-342900">
              <a:buAutoNum type="arabicPeriod"/>
            </a:pPr>
            <a:r>
              <a:rPr lang="ca-ES" sz="1200" dirty="0" smtClean="0">
                <a:solidFill>
                  <a:schemeClr val="bg1"/>
                </a:solidFill>
              </a:rPr>
              <a:t>Perllongament de pantalans </a:t>
            </a:r>
          </a:p>
          <a:p>
            <a:pPr marL="342900" indent="-342900">
              <a:buAutoNum type="arabicPeriod"/>
            </a:pPr>
            <a:r>
              <a:rPr lang="ca-ES" sz="1200" dirty="0" smtClean="0">
                <a:solidFill>
                  <a:schemeClr val="bg1"/>
                </a:solidFill>
              </a:rPr>
              <a:t>Nova dàrsena a l’actual varador</a:t>
            </a:r>
          </a:p>
          <a:p>
            <a:pPr marL="342900" indent="-342900">
              <a:buFontTx/>
              <a:buAutoNum type="arabicPeriod"/>
            </a:pPr>
            <a:r>
              <a:rPr lang="ca-ES" sz="1200" dirty="0" smtClean="0">
                <a:solidFill>
                  <a:schemeClr val="bg1"/>
                </a:solidFill>
              </a:rPr>
              <a:t>Àrea </a:t>
            </a:r>
            <a:r>
              <a:rPr lang="ca-ES" sz="1200" dirty="0">
                <a:solidFill>
                  <a:schemeClr val="bg1"/>
                </a:solidFill>
              </a:rPr>
              <a:t>Tècnica </a:t>
            </a:r>
            <a:r>
              <a:rPr lang="ca-ES" sz="1200" dirty="0" smtClean="0">
                <a:solidFill>
                  <a:schemeClr val="bg1"/>
                </a:solidFill>
              </a:rPr>
              <a:t>a </a:t>
            </a:r>
            <a:r>
              <a:rPr lang="ca-ES" sz="1200" dirty="0">
                <a:solidFill>
                  <a:schemeClr val="bg1"/>
                </a:solidFill>
              </a:rPr>
              <a:t>l’actual ubicació </a:t>
            </a:r>
            <a:r>
              <a:rPr lang="ca-ES" sz="1200" dirty="0" smtClean="0">
                <a:solidFill>
                  <a:schemeClr val="bg1"/>
                </a:solidFill>
              </a:rPr>
              <a:t>MS.</a:t>
            </a:r>
          </a:p>
          <a:p>
            <a:pPr marL="342900" indent="-342900">
              <a:buFontTx/>
              <a:buAutoNum type="arabicPeriod"/>
            </a:pPr>
            <a:r>
              <a:rPr lang="ca-ES" sz="1200" dirty="0" smtClean="0">
                <a:solidFill>
                  <a:srgbClr val="FF0000"/>
                </a:solidFill>
              </a:rPr>
              <a:t>Estació </a:t>
            </a:r>
            <a:r>
              <a:rPr lang="ca-ES" sz="1200" dirty="0">
                <a:solidFill>
                  <a:srgbClr val="FF0000"/>
                </a:solidFill>
              </a:rPr>
              <a:t>Nàutica al moll “</a:t>
            </a:r>
            <a:r>
              <a:rPr lang="ca-ES" sz="1200" dirty="0" smtClean="0">
                <a:solidFill>
                  <a:srgbClr val="FF0000"/>
                </a:solidFill>
              </a:rPr>
              <a:t>I”.</a:t>
            </a:r>
            <a:endParaRPr lang="ca-ES" sz="1200" dirty="0">
              <a:solidFill>
                <a:srgbClr val="FF0000"/>
              </a:solidFill>
            </a:endParaRPr>
          </a:p>
          <a:p>
            <a:pPr marL="342900" indent="-342900">
              <a:buFontTx/>
              <a:buAutoNum type="arabicPeriod"/>
            </a:pPr>
            <a:r>
              <a:rPr lang="ca-ES" sz="1200" dirty="0" smtClean="0">
                <a:solidFill>
                  <a:schemeClr val="bg1"/>
                </a:solidFill>
              </a:rPr>
              <a:t>Connectivitat Sud de </a:t>
            </a:r>
            <a:r>
              <a:rPr lang="ca-ES" sz="1200" dirty="0">
                <a:solidFill>
                  <a:schemeClr val="bg1"/>
                </a:solidFill>
              </a:rPr>
              <a:t>Vial i Passeig inferior de Ribera</a:t>
            </a:r>
            <a:r>
              <a:rPr lang="ca-ES" sz="1200" dirty="0" smtClean="0">
                <a:solidFill>
                  <a:schemeClr val="bg1"/>
                </a:solidFill>
              </a:rPr>
              <a:t>. </a:t>
            </a:r>
          </a:p>
          <a:p>
            <a:pPr marL="342900" indent="-342900">
              <a:buAutoNum type="arabicPeriod"/>
            </a:pPr>
            <a:endParaRPr lang="ca-ES" sz="1200" dirty="0" smtClean="0">
              <a:solidFill>
                <a:srgbClr val="FF0000"/>
              </a:solidFill>
            </a:endParaRPr>
          </a:p>
          <a:p>
            <a:pPr marL="342900" indent="-342900">
              <a:buAutoNum type="arabicPeriod"/>
            </a:pPr>
            <a:endParaRPr lang="ca-ES" sz="1200" dirty="0" smtClean="0">
              <a:solidFill>
                <a:srgbClr val="FF0000"/>
              </a:solidFill>
            </a:endParaRPr>
          </a:p>
          <a:p>
            <a:pPr marL="342900" indent="-342900">
              <a:buAutoNum type="arabicPeriod"/>
            </a:pPr>
            <a:endParaRPr lang="ca-ES" sz="1200" dirty="0" smtClean="0">
              <a:solidFill>
                <a:srgbClr val="FF0000"/>
              </a:solidFill>
            </a:endParaRPr>
          </a:p>
          <a:p>
            <a:pPr marL="342900" indent="-342900">
              <a:buAutoNum type="arabicPeriod"/>
            </a:pPr>
            <a:endParaRPr lang="ca-ES" sz="1200" dirty="0" smtClean="0">
              <a:solidFill>
                <a:srgbClr val="FF0000"/>
              </a:solidFill>
            </a:endParaRPr>
          </a:p>
          <a:p>
            <a:pPr marL="342900" indent="-342900">
              <a:buAutoNum type="arabicPeriod"/>
            </a:pPr>
            <a:endParaRPr lang="ca-ES" sz="1200" dirty="0" smtClean="0">
              <a:solidFill>
                <a:srgbClr val="FF0000"/>
              </a:solidFill>
            </a:endParaRPr>
          </a:p>
          <a:p>
            <a:pPr marL="342900" indent="-342900">
              <a:buAutoNum type="arabicPeriod"/>
            </a:pPr>
            <a:endParaRPr lang="ca-ES" sz="1200" dirty="0">
              <a:solidFill>
                <a:srgbClr val="FF0000"/>
              </a:solidFill>
            </a:endParaRPr>
          </a:p>
        </p:txBody>
      </p:sp>
      <p:sp>
        <p:nvSpPr>
          <p:cNvPr id="28" name="CuadroTexto 12"/>
          <p:cNvSpPr txBox="1"/>
          <p:nvPr/>
        </p:nvSpPr>
        <p:spPr>
          <a:xfrm>
            <a:off x="4733773" y="5127012"/>
            <a:ext cx="3861625" cy="1015663"/>
          </a:xfrm>
          <a:prstGeom prst="rect">
            <a:avLst/>
          </a:prstGeom>
          <a:noFill/>
        </p:spPr>
        <p:txBody>
          <a:bodyPr wrap="square" rtlCol="0">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rabicPeriod" startAt="7"/>
            </a:pPr>
            <a:r>
              <a:rPr lang="ca-ES" sz="1200" dirty="0" smtClean="0">
                <a:solidFill>
                  <a:schemeClr val="bg1"/>
                </a:solidFill>
              </a:rPr>
              <a:t>Urbanització de Molls “I” i “J”.</a:t>
            </a:r>
          </a:p>
          <a:p>
            <a:pPr marL="228600" indent="-228600">
              <a:buFont typeface="+mj-lt"/>
              <a:buAutoNum type="arabicPeriod" startAt="7"/>
            </a:pPr>
            <a:r>
              <a:rPr lang="ca-ES" sz="1200" dirty="0" smtClean="0">
                <a:solidFill>
                  <a:schemeClr val="bg1"/>
                </a:solidFill>
              </a:rPr>
              <a:t>Remodelació de Zona Comercial.</a:t>
            </a:r>
          </a:p>
          <a:p>
            <a:pPr marL="228600" indent="-228600">
              <a:buFont typeface="+mj-lt"/>
              <a:buAutoNum type="arabicPeriod" startAt="7"/>
            </a:pPr>
            <a:r>
              <a:rPr lang="ca-ES" sz="1200" dirty="0" smtClean="0">
                <a:solidFill>
                  <a:schemeClr val="bg1"/>
                </a:solidFill>
              </a:rPr>
              <a:t>Equipament Comercial.</a:t>
            </a:r>
          </a:p>
          <a:p>
            <a:pPr marL="228600" indent="-228600">
              <a:buFont typeface="+mj-lt"/>
              <a:buAutoNum type="arabicPeriod" startAt="7"/>
            </a:pPr>
            <a:r>
              <a:rPr lang="ca-ES" sz="1200" dirty="0" smtClean="0">
                <a:solidFill>
                  <a:schemeClr val="bg1"/>
                </a:solidFill>
              </a:rPr>
              <a:t>Soterrament de la Ronda Barceló.</a:t>
            </a:r>
            <a:endParaRPr lang="ca-ES" sz="1200" dirty="0">
              <a:solidFill>
                <a:schemeClr val="bg1"/>
              </a:solidFill>
            </a:endParaRPr>
          </a:p>
          <a:p>
            <a:pPr marL="342900" indent="-342900">
              <a:buAutoNum type="arabicPeriod" startAt="8"/>
            </a:pPr>
            <a:endParaRPr lang="ca-ES" sz="1200" dirty="0">
              <a:solidFill>
                <a:schemeClr val="bg1"/>
              </a:solidFill>
            </a:endParaRPr>
          </a:p>
        </p:txBody>
      </p:sp>
      <p:sp>
        <p:nvSpPr>
          <p:cNvPr id="29" name="Rectángulo 28"/>
          <p:cNvSpPr/>
          <p:nvPr/>
        </p:nvSpPr>
        <p:spPr>
          <a:xfrm>
            <a:off x="685648" y="2059216"/>
            <a:ext cx="3829050" cy="289545"/>
          </a:xfrm>
          <a:prstGeom prst="rect">
            <a:avLst/>
          </a:prstGeom>
          <a:solidFill>
            <a:schemeClr val="tx2">
              <a:lumMod val="40000"/>
              <a:lumOff val="60000"/>
              <a:alpha val="74902"/>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a:ln>
                  <a:solidFill>
                    <a:schemeClr val="bg1"/>
                  </a:solidFill>
                </a:ln>
                <a:solidFill>
                  <a:schemeClr val="bg1"/>
                </a:solidFill>
              </a:rPr>
              <a:t>INVERSIÓ:			</a:t>
            </a:r>
            <a:r>
              <a:rPr lang="ca-ES" sz="1200" dirty="0" smtClean="0">
                <a:ln>
                  <a:solidFill>
                    <a:schemeClr val="bg1"/>
                  </a:solidFill>
                </a:ln>
                <a:solidFill>
                  <a:schemeClr val="bg1"/>
                </a:solidFill>
              </a:rPr>
              <a:t>1,75 </a:t>
            </a:r>
            <a:r>
              <a:rPr lang="ca-ES" sz="1200" dirty="0">
                <a:ln>
                  <a:solidFill>
                    <a:schemeClr val="bg1"/>
                  </a:solidFill>
                </a:ln>
                <a:solidFill>
                  <a:schemeClr val="bg1"/>
                </a:solidFill>
              </a:rPr>
              <a:t>M€</a:t>
            </a:r>
          </a:p>
        </p:txBody>
      </p:sp>
      <p:sp>
        <p:nvSpPr>
          <p:cNvPr id="30" name="Rectángulo 29"/>
          <p:cNvSpPr/>
          <p:nvPr/>
        </p:nvSpPr>
        <p:spPr>
          <a:xfrm>
            <a:off x="685648" y="2407686"/>
            <a:ext cx="3829050" cy="271491"/>
          </a:xfrm>
          <a:prstGeom prst="rect">
            <a:avLst/>
          </a:prstGeom>
          <a:solidFill>
            <a:schemeClr val="tx2">
              <a:lumMod val="40000"/>
              <a:lumOff val="60000"/>
              <a:alpha val="74902"/>
            </a:schemeClr>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ca-ES" sz="1200" dirty="0">
                <a:ln>
                  <a:solidFill>
                    <a:schemeClr val="bg1"/>
                  </a:solidFill>
                </a:ln>
                <a:solidFill>
                  <a:schemeClr val="bg1"/>
                </a:solidFill>
              </a:rPr>
              <a:t>INVERSIÓ </a:t>
            </a:r>
            <a:r>
              <a:rPr lang="ca-ES" sz="1200" dirty="0" smtClean="0">
                <a:ln>
                  <a:solidFill>
                    <a:schemeClr val="bg1"/>
                  </a:solidFill>
                </a:ln>
                <a:solidFill>
                  <a:schemeClr val="bg1"/>
                </a:solidFill>
              </a:rPr>
              <a:t>ACUMULADA:</a:t>
            </a:r>
            <a:r>
              <a:rPr lang="ca-ES" sz="1200" dirty="0">
                <a:ln>
                  <a:solidFill>
                    <a:schemeClr val="bg1"/>
                  </a:solidFill>
                </a:ln>
                <a:solidFill>
                  <a:schemeClr val="bg1"/>
                </a:solidFill>
              </a:rPr>
              <a:t>		</a:t>
            </a:r>
            <a:r>
              <a:rPr lang="ca-ES" sz="1200" dirty="0" smtClean="0">
                <a:ln>
                  <a:solidFill>
                    <a:schemeClr val="bg1"/>
                  </a:solidFill>
                </a:ln>
                <a:solidFill>
                  <a:schemeClr val="bg1"/>
                </a:solidFill>
              </a:rPr>
              <a:t>5,15 </a:t>
            </a:r>
            <a:r>
              <a:rPr lang="ca-ES" sz="1200" dirty="0">
                <a:ln>
                  <a:solidFill>
                    <a:schemeClr val="bg1"/>
                  </a:solidFill>
                </a:ln>
                <a:solidFill>
                  <a:schemeClr val="bg1"/>
                </a:solidFill>
              </a:rPr>
              <a:t>M€</a:t>
            </a:r>
          </a:p>
        </p:txBody>
      </p:sp>
      <p:sp>
        <p:nvSpPr>
          <p:cNvPr id="31" name="Rectángulo 30"/>
          <p:cNvSpPr/>
          <p:nvPr/>
        </p:nvSpPr>
        <p:spPr>
          <a:xfrm>
            <a:off x="7553174" y="5056778"/>
            <a:ext cx="1530651" cy="499738"/>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ca-ES" sz="1200" dirty="0">
                <a:solidFill>
                  <a:schemeClr val="accent6">
                    <a:lumMod val="50000"/>
                  </a:schemeClr>
                </a:solidFill>
              </a:rPr>
              <a:t>Contemplat en Pla Especial Vigent</a:t>
            </a:r>
          </a:p>
        </p:txBody>
      </p:sp>
      <p:sp>
        <p:nvSpPr>
          <p:cNvPr id="32" name="Rectángulo 31"/>
          <p:cNvSpPr/>
          <p:nvPr/>
        </p:nvSpPr>
        <p:spPr>
          <a:xfrm>
            <a:off x="7553173" y="5613449"/>
            <a:ext cx="1530651" cy="314632"/>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ca-ES" sz="1200" dirty="0" smtClean="0">
                <a:solidFill>
                  <a:schemeClr val="accent6">
                    <a:lumMod val="50000"/>
                  </a:schemeClr>
                </a:solidFill>
              </a:rPr>
              <a:t>NO Autofinançament</a:t>
            </a:r>
            <a:endParaRPr lang="ca-ES" sz="1200" dirty="0">
              <a:solidFill>
                <a:schemeClr val="accent6">
                  <a:lumMod val="50000"/>
                </a:schemeClr>
              </a:solidFill>
            </a:endParaRPr>
          </a:p>
        </p:txBody>
      </p:sp>
      <p:sp>
        <p:nvSpPr>
          <p:cNvPr id="33" name="Forma libre 32"/>
          <p:cNvSpPr/>
          <p:nvPr/>
        </p:nvSpPr>
        <p:spPr>
          <a:xfrm>
            <a:off x="7032592" y="2983977"/>
            <a:ext cx="444381" cy="685800"/>
          </a:xfrm>
          <a:custGeom>
            <a:avLst/>
            <a:gdLst>
              <a:gd name="connsiteX0" fmla="*/ 0 w 444381"/>
              <a:gd name="connsiteY0" fmla="*/ 0 h 623843"/>
              <a:gd name="connsiteX1" fmla="*/ 444381 w 444381"/>
              <a:gd name="connsiteY1" fmla="*/ 0 h 623843"/>
              <a:gd name="connsiteX2" fmla="*/ 264920 w 444381"/>
              <a:gd name="connsiteY2" fmla="*/ 623843 h 623843"/>
              <a:gd name="connsiteX3" fmla="*/ 0 w 444381"/>
              <a:gd name="connsiteY3" fmla="*/ 623843 h 623843"/>
              <a:gd name="connsiteX4" fmla="*/ 0 w 444381"/>
              <a:gd name="connsiteY4" fmla="*/ 0 h 623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1" h="623843">
                <a:moveTo>
                  <a:pt x="0" y="0"/>
                </a:moveTo>
                <a:lnTo>
                  <a:pt x="444381" y="0"/>
                </a:lnTo>
                <a:lnTo>
                  <a:pt x="264920" y="623843"/>
                </a:lnTo>
                <a:lnTo>
                  <a:pt x="0" y="623843"/>
                </a:lnTo>
                <a:lnTo>
                  <a:pt x="0" y="0"/>
                </a:lnTo>
                <a:close/>
              </a:path>
            </a:pathLst>
          </a:cu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4" name="Forma libre 33"/>
          <p:cNvSpPr/>
          <p:nvPr/>
        </p:nvSpPr>
        <p:spPr>
          <a:xfrm>
            <a:off x="7111640" y="3182667"/>
            <a:ext cx="170916" cy="256374"/>
          </a:xfrm>
          <a:custGeom>
            <a:avLst/>
            <a:gdLst>
              <a:gd name="connsiteX0" fmla="*/ 0 w 170916"/>
              <a:gd name="connsiteY0" fmla="*/ 239282 h 256374"/>
              <a:gd name="connsiteX1" fmla="*/ 0 w 170916"/>
              <a:gd name="connsiteY1" fmla="*/ 0 h 256374"/>
              <a:gd name="connsiteX2" fmla="*/ 170916 w 170916"/>
              <a:gd name="connsiteY2" fmla="*/ 0 h 256374"/>
              <a:gd name="connsiteX3" fmla="*/ 162370 w 170916"/>
              <a:gd name="connsiteY3" fmla="*/ 256374 h 256374"/>
              <a:gd name="connsiteX4" fmla="*/ 59821 w 170916"/>
              <a:gd name="connsiteY4" fmla="*/ 247828 h 256374"/>
              <a:gd name="connsiteX5" fmla="*/ 76912 w 170916"/>
              <a:gd name="connsiteY5" fmla="*/ 230736 h 256374"/>
              <a:gd name="connsiteX6" fmla="*/ 0 w 170916"/>
              <a:gd name="connsiteY6" fmla="*/ 239282 h 2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916" h="256374">
                <a:moveTo>
                  <a:pt x="0" y="239282"/>
                </a:moveTo>
                <a:lnTo>
                  <a:pt x="0" y="0"/>
                </a:lnTo>
                <a:lnTo>
                  <a:pt x="170916" y="0"/>
                </a:lnTo>
                <a:lnTo>
                  <a:pt x="162370" y="256374"/>
                </a:lnTo>
                <a:lnTo>
                  <a:pt x="59821" y="247828"/>
                </a:lnTo>
                <a:lnTo>
                  <a:pt x="76912" y="230736"/>
                </a:lnTo>
                <a:lnTo>
                  <a:pt x="0" y="239282"/>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5" name="Rectángulo 34"/>
          <p:cNvSpPr/>
          <p:nvPr/>
        </p:nvSpPr>
        <p:spPr>
          <a:xfrm>
            <a:off x="7111640" y="3593577"/>
            <a:ext cx="60533" cy="762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grpSp>
        <p:nvGrpSpPr>
          <p:cNvPr id="36" name="Grupo 35"/>
          <p:cNvGrpSpPr/>
          <p:nvPr/>
        </p:nvGrpSpPr>
        <p:grpSpPr>
          <a:xfrm>
            <a:off x="7043274" y="3575773"/>
            <a:ext cx="239282" cy="94004"/>
            <a:chOff x="7110101" y="3563596"/>
            <a:chExt cx="239282" cy="94004"/>
          </a:xfrm>
        </p:grpSpPr>
        <p:sp>
          <p:nvSpPr>
            <p:cNvPr id="39" name="Rectángulo 38"/>
            <p:cNvSpPr/>
            <p:nvPr/>
          </p:nvSpPr>
          <p:spPr>
            <a:xfrm>
              <a:off x="7178467" y="3581400"/>
              <a:ext cx="60533" cy="76200"/>
            </a:xfrm>
            <a:prstGeom prst="rect">
              <a:avLst/>
            </a:pr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40" name="Forma libre 39"/>
            <p:cNvSpPr/>
            <p:nvPr/>
          </p:nvSpPr>
          <p:spPr>
            <a:xfrm>
              <a:off x="7110101" y="3563596"/>
              <a:ext cx="239282" cy="94004"/>
            </a:xfrm>
            <a:custGeom>
              <a:avLst/>
              <a:gdLst>
                <a:gd name="connsiteX0" fmla="*/ 0 w 239282"/>
                <a:gd name="connsiteY0" fmla="*/ 0 h 94004"/>
                <a:gd name="connsiteX1" fmla="*/ 0 w 239282"/>
                <a:gd name="connsiteY1" fmla="*/ 94004 h 94004"/>
                <a:gd name="connsiteX2" fmla="*/ 239282 w 239282"/>
                <a:gd name="connsiteY2" fmla="*/ 94004 h 94004"/>
              </a:gdLst>
              <a:ahLst/>
              <a:cxnLst>
                <a:cxn ang="0">
                  <a:pos x="connsiteX0" y="connsiteY0"/>
                </a:cxn>
                <a:cxn ang="0">
                  <a:pos x="connsiteX1" y="connsiteY1"/>
                </a:cxn>
                <a:cxn ang="0">
                  <a:pos x="connsiteX2" y="connsiteY2"/>
                </a:cxn>
              </a:cxnLst>
              <a:rect l="l" t="t" r="r" b="b"/>
              <a:pathLst>
                <a:path w="239282" h="94004">
                  <a:moveTo>
                    <a:pt x="0" y="0"/>
                  </a:moveTo>
                  <a:lnTo>
                    <a:pt x="0" y="94004"/>
                  </a:lnTo>
                  <a:lnTo>
                    <a:pt x="239282" y="94004"/>
                  </a:lnTo>
                </a:path>
              </a:pathLst>
            </a:cu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grpSp>
      <p:sp>
        <p:nvSpPr>
          <p:cNvPr id="37" name="Forma libre 36"/>
          <p:cNvSpPr/>
          <p:nvPr/>
        </p:nvSpPr>
        <p:spPr>
          <a:xfrm flipV="1">
            <a:off x="6668335" y="4203177"/>
            <a:ext cx="503837" cy="99982"/>
          </a:xfrm>
          <a:custGeom>
            <a:avLst/>
            <a:gdLst>
              <a:gd name="connsiteX0" fmla="*/ 0 w 239282"/>
              <a:gd name="connsiteY0" fmla="*/ 0 h 94004"/>
              <a:gd name="connsiteX1" fmla="*/ 0 w 239282"/>
              <a:gd name="connsiteY1" fmla="*/ 94004 h 94004"/>
              <a:gd name="connsiteX2" fmla="*/ 239282 w 239282"/>
              <a:gd name="connsiteY2" fmla="*/ 94004 h 94004"/>
            </a:gdLst>
            <a:ahLst/>
            <a:cxnLst>
              <a:cxn ang="0">
                <a:pos x="connsiteX0" y="connsiteY0"/>
              </a:cxn>
              <a:cxn ang="0">
                <a:pos x="connsiteX1" y="connsiteY1"/>
              </a:cxn>
              <a:cxn ang="0">
                <a:pos x="connsiteX2" y="connsiteY2"/>
              </a:cxn>
            </a:cxnLst>
            <a:rect l="l" t="t" r="r" b="b"/>
            <a:pathLst>
              <a:path w="239282" h="94004">
                <a:moveTo>
                  <a:pt x="0" y="0"/>
                </a:moveTo>
                <a:lnTo>
                  <a:pt x="0" y="94004"/>
                </a:lnTo>
                <a:lnTo>
                  <a:pt x="239282" y="94004"/>
                </a:lnTo>
              </a:path>
            </a:pathLst>
          </a:custGeom>
          <a:no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8" name="Rectángulo 37"/>
          <p:cNvSpPr/>
          <p:nvPr/>
        </p:nvSpPr>
        <p:spPr>
          <a:xfrm>
            <a:off x="1609573" y="1765578"/>
            <a:ext cx="251512" cy="762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ca-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41" name="CuadroTexto 40"/>
          <p:cNvSpPr txBox="1"/>
          <p:nvPr/>
        </p:nvSpPr>
        <p:spPr>
          <a:xfrm>
            <a:off x="301580" y="49947"/>
            <a:ext cx="11811000" cy="430887"/>
          </a:xfrm>
          <a:prstGeom prst="rect">
            <a:avLst/>
          </a:prstGeom>
          <a:solidFill>
            <a:schemeClr val="bg1">
              <a:alpha val="70000"/>
            </a:schemeClr>
          </a:solidFill>
        </p:spPr>
        <p:txBody>
          <a:bodyPr wrap="square" rtlCol="0">
            <a:spAutoFit/>
          </a:bodyPr>
          <a:lstStyle/>
          <a:p>
            <a:pPr algn="r"/>
            <a:r>
              <a:rPr lang="ca-ES" sz="2200" b="1" dirty="0" smtClean="0">
                <a:latin typeface="Open Sans" panose="020B0606030504020204" pitchFamily="34" charset="0"/>
                <a:ea typeface="Open Sans" panose="020B0606030504020204" pitchFamily="34" charset="0"/>
                <a:cs typeface="Open Sans" panose="020B0606030504020204" pitchFamily="34" charset="0"/>
              </a:rPr>
              <a:t>Projectes del Pla Estratègic del Port: nova estació nàutica</a:t>
            </a:r>
            <a:endParaRPr lang="ca-ES" sz="22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99759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07813" cy="4902200"/>
          </a:xfrm>
          <a:prstGeom prst="rect">
            <a:avLst/>
          </a:prstGeom>
        </p:spPr>
      </p:pic>
      <p:sp>
        <p:nvSpPr>
          <p:cNvPr id="22" name="CuadroTexto 21"/>
          <p:cNvSpPr txBox="1"/>
          <p:nvPr/>
        </p:nvSpPr>
        <p:spPr>
          <a:xfrm>
            <a:off x="139700" y="5087249"/>
            <a:ext cx="11811000" cy="707886"/>
          </a:xfrm>
          <a:prstGeom prst="rect">
            <a:avLst/>
          </a:prstGeom>
          <a:solidFill>
            <a:schemeClr val="bg1">
              <a:alpha val="70000"/>
            </a:schemeClr>
          </a:solidFill>
        </p:spPr>
        <p:txBody>
          <a:bodyPr wrap="square" rtlCol="0">
            <a:spAutoFit/>
          </a:bodyPr>
          <a:lstStyle/>
          <a:p>
            <a:pPr algn="r"/>
            <a:r>
              <a:rPr lang="ca-ES" sz="2000" b="1" dirty="0" smtClean="0">
                <a:latin typeface="Open Sans" panose="020B0606030504020204" pitchFamily="34" charset="0"/>
                <a:ea typeface="Open Sans" panose="020B0606030504020204" pitchFamily="34" charset="0"/>
                <a:cs typeface="Open Sans" panose="020B0606030504020204" pitchFamily="34" charset="0"/>
              </a:rPr>
              <a:t>Consolidació del varador de Port Mataró. Reforç de les activitats internacionals? </a:t>
            </a:r>
          </a:p>
          <a:p>
            <a:pPr algn="r"/>
            <a:r>
              <a:rPr lang="ca-ES" sz="2000" b="1" dirty="0" smtClean="0">
                <a:latin typeface="Open Sans" panose="020B0606030504020204" pitchFamily="34" charset="0"/>
                <a:ea typeface="Open Sans" panose="020B0606030504020204" pitchFamily="34" charset="0"/>
                <a:cs typeface="Open Sans" panose="020B0606030504020204" pitchFamily="34" charset="0"/>
              </a:rPr>
              <a:t>(entrega de vaixells nous, R&amp;R, formació en R&amp;R...)?</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88025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139700" y="134249"/>
            <a:ext cx="11684000" cy="400110"/>
          </a:xfrm>
          <a:prstGeom prst="rect">
            <a:avLst/>
          </a:prstGeom>
          <a:solidFill>
            <a:schemeClr val="bg1">
              <a:alpha val="70000"/>
            </a:schemeClr>
          </a:solidFill>
        </p:spPr>
        <p:txBody>
          <a:bodyPr wrap="square" rtlCol="0">
            <a:spAutoFit/>
          </a:bodyPr>
          <a:lstStyle/>
          <a:p>
            <a:pPr algn="r"/>
            <a:r>
              <a:rPr lang="ca-ES" sz="2000" b="1" dirty="0" smtClean="0">
                <a:latin typeface="Open Sans" panose="020B0606030504020204" pitchFamily="34" charset="0"/>
                <a:ea typeface="Open Sans" panose="020B0606030504020204" pitchFamily="34" charset="0"/>
                <a:cs typeface="Open Sans" panose="020B0606030504020204" pitchFamily="34" charset="0"/>
              </a:rPr>
              <a:t>Port Mataró com a banc de proves de </a:t>
            </a:r>
            <a:r>
              <a:rPr lang="ca-ES" sz="2000" b="1" dirty="0" err="1" smtClean="0">
                <a:latin typeface="Open Sans" panose="020B0606030504020204" pitchFamily="34" charset="0"/>
                <a:ea typeface="Open Sans" panose="020B0606030504020204" pitchFamily="34" charset="0"/>
                <a:cs typeface="Open Sans" panose="020B0606030504020204" pitchFamily="34" charset="0"/>
              </a:rPr>
              <a:t>Tecnocampus</a:t>
            </a:r>
            <a:r>
              <a:rPr lang="ca-ES" sz="2000" b="1" dirty="0" smtClean="0">
                <a:latin typeface="Open Sans" panose="020B0606030504020204" pitchFamily="34" charset="0"/>
                <a:ea typeface="Open Sans" panose="020B0606030504020204" pitchFamily="34" charset="0"/>
                <a:cs typeface="Open Sans" panose="020B0606030504020204" pitchFamily="34" charset="0"/>
              </a:rPr>
              <a:t>? Algun mòdul de TCM a Port Mataró?</a:t>
            </a:r>
            <a:endParaRPr lang="ca-E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p:cNvPicPr>
            <a:picLocks noChangeAspect="1"/>
          </p:cNvPicPr>
          <p:nvPr/>
        </p:nvPicPr>
        <p:blipFill>
          <a:blip r:embed="rId2"/>
          <a:stretch>
            <a:fillRect/>
          </a:stretch>
        </p:blipFill>
        <p:spPr>
          <a:xfrm>
            <a:off x="368299" y="715962"/>
            <a:ext cx="8462711" cy="5659438"/>
          </a:xfrm>
          <a:prstGeom prst="rect">
            <a:avLst/>
          </a:prstGeom>
        </p:spPr>
      </p:pic>
    </p:spTree>
    <p:extLst>
      <p:ext uri="{BB962C8B-B14F-4D97-AF65-F5344CB8AC3E}">
        <p14:creationId xmlns:p14="http://schemas.microsoft.com/office/powerpoint/2010/main" val="2561755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139700" y="134249"/>
            <a:ext cx="11684000" cy="430887"/>
          </a:xfrm>
          <a:prstGeom prst="rect">
            <a:avLst/>
          </a:prstGeom>
          <a:solidFill>
            <a:schemeClr val="bg1">
              <a:alpha val="70000"/>
            </a:schemeClr>
          </a:solidFill>
        </p:spPr>
        <p:txBody>
          <a:bodyPr wrap="square" rtlCol="0">
            <a:spAutoFit/>
          </a:bodyPr>
          <a:lstStyle/>
          <a:p>
            <a:pPr algn="r"/>
            <a:r>
              <a:rPr lang="ca-ES" sz="2200" b="1" dirty="0" smtClean="0">
                <a:latin typeface="Open Sans" panose="020B0606030504020204" pitchFamily="34" charset="0"/>
                <a:ea typeface="Open Sans" panose="020B0606030504020204" pitchFamily="34" charset="0"/>
                <a:cs typeface="Open Sans" panose="020B0606030504020204" pitchFamily="34" charset="0"/>
              </a:rPr>
              <a:t>Vivers d’empreses innovadores al Port de Rotterdam</a:t>
            </a:r>
            <a:endParaRPr lang="ca-E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p:cNvPicPr>
            <a:picLocks noChangeAspect="1"/>
          </p:cNvPicPr>
          <p:nvPr/>
        </p:nvPicPr>
        <p:blipFill>
          <a:blip r:embed="rId2"/>
          <a:stretch>
            <a:fillRect/>
          </a:stretch>
        </p:blipFill>
        <p:spPr>
          <a:xfrm>
            <a:off x="1128462" y="732162"/>
            <a:ext cx="10695238" cy="5190476"/>
          </a:xfrm>
          <a:prstGeom prst="rect">
            <a:avLst/>
          </a:prstGeom>
        </p:spPr>
      </p:pic>
    </p:spTree>
    <p:extLst>
      <p:ext uri="{BB962C8B-B14F-4D97-AF65-F5344CB8AC3E}">
        <p14:creationId xmlns:p14="http://schemas.microsoft.com/office/powerpoint/2010/main" val="24083290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IMPLICACIONS ECONÒMIQUES DE LES ESTRATÈGIES</a:t>
            </a:r>
            <a:r>
              <a:rPr lang="ca-ES" sz="2400" b="1" dirty="0" smtClean="0"/>
              <a:t> </a:t>
            </a:r>
            <a:endParaRPr lang="ca-ES" sz="2400" b="1" u="sng"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720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contenido 2"/>
          <p:cNvSpPr>
            <a:spLocks noGrp="1"/>
          </p:cNvSpPr>
          <p:nvPr>
            <p:ph idx="1"/>
          </p:nvPr>
        </p:nvSpPr>
        <p:spPr>
          <a:xfrm>
            <a:off x="329574" y="252806"/>
            <a:ext cx="11582793" cy="6340941"/>
          </a:xfrm>
        </p:spPr>
        <p:txBody>
          <a:bodyPr>
            <a:noAutofit/>
          </a:bodyPr>
          <a:lstStyle/>
          <a:p>
            <a:pPr>
              <a:spcBef>
                <a:spcPts val="600"/>
              </a:spcBef>
              <a:spcAft>
                <a:spcPts val="800"/>
              </a:spcAft>
            </a:pPr>
            <a:r>
              <a:rPr lang="ca-ES" sz="1300" dirty="0" smtClean="0">
                <a:latin typeface="Open Sans"/>
                <a:ea typeface="Open Sans"/>
                <a:cs typeface="Open Sans"/>
              </a:rPr>
              <a:t>“Pla d’Actuació per a la Promoció de la Ciutat” - Ajuntament de Mataró 2004</a:t>
            </a:r>
          </a:p>
          <a:p>
            <a:pPr>
              <a:spcBef>
                <a:spcPts val="600"/>
              </a:spcBef>
              <a:spcAft>
                <a:spcPts val="800"/>
              </a:spcAft>
            </a:pPr>
            <a:r>
              <a:rPr lang="ca-ES" sz="1300" dirty="0" smtClean="0">
                <a:latin typeface="Open Sans"/>
                <a:ea typeface="Open Sans"/>
                <a:cs typeface="Open Sans"/>
              </a:rPr>
              <a:t>“Pla estratègic i Director del Consorci Port Mataró”: anàlisi exhaustiu del port, de les seves activitats, la seva ordenació i la possibilitat d’ampliació - Consorci Port Mataró i Ajuntament de Mataró 2009</a:t>
            </a:r>
          </a:p>
          <a:p>
            <a:pPr>
              <a:spcBef>
                <a:spcPts val="600"/>
              </a:spcBef>
              <a:spcAft>
                <a:spcPts val="800"/>
              </a:spcAft>
            </a:pPr>
            <a:r>
              <a:rPr lang="ca-ES" sz="1300" dirty="0" smtClean="0">
                <a:latin typeface="Open Sans"/>
                <a:ea typeface="Open Sans"/>
                <a:cs typeface="Open Sans"/>
              </a:rPr>
              <a:t>”Coneixement, Recerca, Formació i Capacitació: Tecnologies i Ciències de la Salut i Benestar” -   D. </a:t>
            </a:r>
            <a:r>
              <a:rPr lang="ca-ES" sz="1300" dirty="0" err="1" smtClean="0">
                <a:latin typeface="Open Sans"/>
                <a:ea typeface="Open Sans"/>
                <a:cs typeface="Open Sans"/>
              </a:rPr>
              <a:t>Jaumandreu</a:t>
            </a:r>
            <a:r>
              <a:rPr lang="ca-ES" sz="1300" dirty="0" smtClean="0">
                <a:latin typeface="Open Sans"/>
                <a:ea typeface="Open Sans"/>
                <a:cs typeface="Open Sans"/>
              </a:rPr>
              <a:t>, J. Mons, </a:t>
            </a:r>
            <a:r>
              <a:rPr lang="ca-ES" sz="1300" dirty="0" err="1" smtClean="0">
                <a:latin typeface="Open Sans"/>
                <a:ea typeface="Open Sans"/>
                <a:cs typeface="Open Sans"/>
              </a:rPr>
              <a:t>JM</a:t>
            </a:r>
            <a:r>
              <a:rPr lang="ca-ES" sz="1300" dirty="0" smtClean="0">
                <a:latin typeface="Open Sans"/>
                <a:ea typeface="Open Sans"/>
                <a:cs typeface="Open Sans"/>
              </a:rPr>
              <a:t>. Ramírez - Comissió Permanent Mataró Marítim Juny 2010</a:t>
            </a:r>
          </a:p>
          <a:p>
            <a:pPr>
              <a:spcBef>
                <a:spcPts val="600"/>
              </a:spcBef>
              <a:spcAft>
                <a:spcPts val="800"/>
              </a:spcAft>
            </a:pPr>
            <a:r>
              <a:rPr lang="ca-ES" sz="1300" dirty="0" smtClean="0">
                <a:latin typeface="Open Sans"/>
                <a:ea typeface="Open Sans"/>
                <a:cs typeface="Open Sans"/>
              </a:rPr>
              <a:t>“Anàlisi d’integració del Port de Mataró amb l’entorn urbà de Mataró i propostes d’actuació” </a:t>
            </a:r>
            <a:r>
              <a:rPr lang="ca-ES" sz="1300" dirty="0" err="1" smtClean="0">
                <a:latin typeface="Open Sans"/>
                <a:ea typeface="Open Sans"/>
                <a:cs typeface="Open Sans"/>
              </a:rPr>
              <a:t>IMPEM</a:t>
            </a:r>
            <a:r>
              <a:rPr lang="ca-ES" sz="1300" dirty="0" smtClean="0">
                <a:latin typeface="Open Sans"/>
                <a:ea typeface="Open Sans"/>
                <a:cs typeface="Open Sans"/>
              </a:rPr>
              <a:t> - Ajuntament de Mataró 2011</a:t>
            </a:r>
          </a:p>
          <a:p>
            <a:pPr>
              <a:spcBef>
                <a:spcPts val="600"/>
              </a:spcBef>
              <a:spcAft>
                <a:spcPts val="800"/>
              </a:spcAft>
            </a:pPr>
            <a:r>
              <a:rPr lang="ca-ES" sz="1300" dirty="0" smtClean="0">
                <a:latin typeface="Open Sans"/>
                <a:ea typeface="Open Sans"/>
                <a:cs typeface="Open Sans"/>
              </a:rPr>
              <a:t>“Necessitats de formació i noves oportunitats professionals derivades del projecte Maresme </a:t>
            </a:r>
            <a:r>
              <a:rPr lang="ca-ES" sz="1300" dirty="0" err="1" smtClean="0">
                <a:latin typeface="Open Sans"/>
                <a:ea typeface="Open Sans"/>
                <a:cs typeface="Open Sans"/>
              </a:rPr>
              <a:t>Maritim</a:t>
            </a:r>
            <a:r>
              <a:rPr lang="ca-ES" sz="1300" dirty="0" smtClean="0">
                <a:latin typeface="Open Sans"/>
                <a:ea typeface="Open Sans"/>
                <a:cs typeface="Open Sans"/>
              </a:rPr>
              <a:t>” -  Associació Maresme Marítim - </a:t>
            </a:r>
            <a:r>
              <a:rPr lang="ca-ES" sz="1300" dirty="0" err="1" smtClean="0">
                <a:latin typeface="Open Sans"/>
                <a:ea typeface="Open Sans"/>
                <a:cs typeface="Open Sans"/>
              </a:rPr>
              <a:t>Dr.Ripoll</a:t>
            </a:r>
            <a:r>
              <a:rPr lang="ca-ES" sz="1300" dirty="0" smtClean="0">
                <a:latin typeface="Open Sans"/>
                <a:ea typeface="Open Sans"/>
                <a:cs typeface="Open Sans"/>
              </a:rPr>
              <a:t>  2011</a:t>
            </a:r>
          </a:p>
          <a:p>
            <a:pPr>
              <a:spcBef>
                <a:spcPts val="600"/>
              </a:spcBef>
              <a:spcAft>
                <a:spcPts val="800"/>
              </a:spcAft>
            </a:pPr>
            <a:r>
              <a:rPr lang="ca-ES" sz="1300" dirty="0" smtClean="0">
                <a:latin typeface="Open Sans"/>
                <a:ea typeface="Open Sans"/>
                <a:cs typeface="Open Sans"/>
              </a:rPr>
              <a:t>“Maresme Marítim” - Associació Maresme Marítim 2011</a:t>
            </a:r>
          </a:p>
          <a:p>
            <a:pPr>
              <a:spcBef>
                <a:spcPts val="600"/>
              </a:spcBef>
              <a:spcAft>
                <a:spcPts val="800"/>
              </a:spcAft>
            </a:pPr>
            <a:r>
              <a:rPr lang="ca-ES" sz="1300" dirty="0" smtClean="0">
                <a:latin typeface="Open Sans"/>
                <a:ea typeface="Open Sans"/>
                <a:cs typeface="Open Sans"/>
              </a:rPr>
              <a:t>“Front Marítim de Mataró, pla estratègic per la identitat marítima municipal de Mataró” -  Ajuntament de Mataró 2013</a:t>
            </a:r>
          </a:p>
          <a:p>
            <a:pPr>
              <a:spcBef>
                <a:spcPts val="600"/>
              </a:spcBef>
              <a:spcAft>
                <a:spcPts val="800"/>
              </a:spcAft>
            </a:pPr>
            <a:r>
              <a:rPr lang="ca-ES" sz="1300" dirty="0" smtClean="0">
                <a:latin typeface="Open Sans"/>
                <a:ea typeface="Open Sans"/>
                <a:cs typeface="Open Sans"/>
              </a:rPr>
              <a:t>Informe estadístic de l’àmbit marítim del Maresme - Consell Comarcal desembre 2013</a:t>
            </a:r>
          </a:p>
          <a:p>
            <a:pPr>
              <a:spcBef>
                <a:spcPts val="600"/>
              </a:spcBef>
              <a:spcAft>
                <a:spcPts val="800"/>
              </a:spcAft>
            </a:pPr>
            <a:r>
              <a:rPr lang="ca-ES" sz="1300" dirty="0" smtClean="0">
                <a:latin typeface="Open Sans"/>
                <a:ea typeface="Open Sans"/>
                <a:cs typeface="Open Sans"/>
              </a:rPr>
              <a:t>“Revisió del Pla d’Actuació per a la Promoció de la Ciutat” - Ajuntament de Mataró 2014</a:t>
            </a:r>
          </a:p>
          <a:p>
            <a:pPr>
              <a:spcBef>
                <a:spcPts val="600"/>
              </a:spcBef>
              <a:spcAft>
                <a:spcPts val="800"/>
              </a:spcAft>
            </a:pPr>
            <a:r>
              <a:rPr lang="ca-ES" sz="1300" dirty="0" smtClean="0">
                <a:latin typeface="Open Sans"/>
                <a:ea typeface="Open Sans"/>
                <a:cs typeface="Open Sans"/>
              </a:rPr>
              <a:t>“Projecte </a:t>
            </a:r>
            <a:r>
              <a:rPr lang="ca-ES" sz="1300" dirty="0" err="1" smtClean="0">
                <a:latin typeface="Open Sans"/>
                <a:ea typeface="Open Sans"/>
                <a:cs typeface="Open Sans"/>
              </a:rPr>
              <a:t>Marésmés</a:t>
            </a:r>
            <a:r>
              <a:rPr lang="ca-ES" sz="1300" dirty="0" smtClean="0">
                <a:latin typeface="Open Sans"/>
                <a:ea typeface="Open Sans"/>
                <a:cs typeface="Open Sans"/>
              </a:rPr>
              <a:t>. Impuls i innovació de l’àmbit marítim empresarial i ocupacional del Maresme” </a:t>
            </a:r>
            <a:r>
              <a:rPr lang="ca-ES" sz="1300" dirty="0" err="1" smtClean="0">
                <a:latin typeface="Open Sans"/>
                <a:ea typeface="Open Sans"/>
                <a:cs typeface="Open Sans"/>
              </a:rPr>
              <a:t>IMPEM</a:t>
            </a:r>
            <a:r>
              <a:rPr lang="ca-ES" sz="1300" dirty="0" smtClean="0">
                <a:latin typeface="Open Sans"/>
                <a:ea typeface="Open Sans"/>
                <a:cs typeface="Open Sans"/>
              </a:rPr>
              <a:t> - Ajuntament de Mataró 2013</a:t>
            </a:r>
          </a:p>
          <a:p>
            <a:pPr>
              <a:spcBef>
                <a:spcPts val="600"/>
              </a:spcBef>
              <a:spcAft>
                <a:spcPts val="800"/>
              </a:spcAft>
            </a:pPr>
            <a:r>
              <a:rPr lang="ca-ES" sz="1300" dirty="0" err="1" smtClean="0">
                <a:latin typeface="Open Sans"/>
                <a:ea typeface="Open Sans"/>
                <a:cs typeface="Open Sans"/>
              </a:rPr>
              <a:t>PPT</a:t>
            </a:r>
            <a:r>
              <a:rPr lang="ca-ES" sz="1300" dirty="0" smtClean="0">
                <a:latin typeface="Open Sans"/>
                <a:ea typeface="Open Sans"/>
                <a:cs typeface="Open Sans"/>
              </a:rPr>
              <a:t> Jornada Logística i Negocis Marítims - Maresme Marítim 16 maig 2014</a:t>
            </a:r>
          </a:p>
          <a:p>
            <a:pPr>
              <a:spcBef>
                <a:spcPts val="600"/>
              </a:spcBef>
              <a:spcAft>
                <a:spcPts val="800"/>
              </a:spcAft>
            </a:pPr>
            <a:r>
              <a:rPr lang="ca-ES" sz="1300" dirty="0" smtClean="0">
                <a:latin typeface="Open Sans"/>
                <a:ea typeface="Open Sans"/>
                <a:cs typeface="Open Sans"/>
              </a:rPr>
              <a:t>“Pla de Projecció Exterior de la ciutat de Mataró”: reflexió i concreció estratègica d’internacionalització de la ciutat -  Ajuntament de Mataró 2015</a:t>
            </a:r>
          </a:p>
          <a:p>
            <a:pPr>
              <a:spcBef>
                <a:spcPts val="600"/>
              </a:spcBef>
              <a:spcAft>
                <a:spcPts val="800"/>
              </a:spcAft>
            </a:pPr>
            <a:r>
              <a:rPr lang="ca-ES" sz="1300" dirty="0" smtClean="0">
                <a:latin typeface="Open Sans"/>
                <a:ea typeface="Open Sans"/>
                <a:cs typeface="Open Sans"/>
              </a:rPr>
              <a:t>“Pla Estratègic del Port de Mataró 2016-2030” -  Port Mataró / </a:t>
            </a:r>
            <a:r>
              <a:rPr lang="ca-ES" sz="1300" dirty="0" err="1" smtClean="0">
                <a:latin typeface="Open Sans"/>
                <a:ea typeface="Open Sans"/>
                <a:cs typeface="Open Sans"/>
              </a:rPr>
              <a:t>Mcrit</a:t>
            </a:r>
            <a:r>
              <a:rPr lang="ca-ES" sz="1300" dirty="0" smtClean="0">
                <a:latin typeface="Open Sans"/>
                <a:ea typeface="Open Sans"/>
                <a:cs typeface="Open Sans"/>
              </a:rPr>
              <a:t> 2017</a:t>
            </a:r>
          </a:p>
          <a:p>
            <a:pPr>
              <a:spcBef>
                <a:spcPts val="600"/>
              </a:spcBef>
              <a:spcAft>
                <a:spcPts val="800"/>
              </a:spcAft>
            </a:pPr>
            <a:r>
              <a:rPr lang="ca-ES" sz="1300" dirty="0" smtClean="0">
                <a:latin typeface="Open Sans"/>
                <a:ea typeface="Open Sans"/>
                <a:cs typeface="Open Sans"/>
              </a:rPr>
              <a:t>“Pla d’Acció 2017” - Ajuntament de Mataró  versió definitiva febrer 2017 </a:t>
            </a:r>
          </a:p>
          <a:p>
            <a:pPr>
              <a:spcBef>
                <a:spcPts val="600"/>
              </a:spcBef>
              <a:spcAft>
                <a:spcPts val="800"/>
              </a:spcAft>
            </a:pPr>
            <a:r>
              <a:rPr lang="ca-ES" sz="1300" dirty="0" smtClean="0">
                <a:latin typeface="Open Sans"/>
                <a:ea typeface="Open Sans"/>
                <a:cs typeface="Open Sans"/>
              </a:rPr>
              <a:t>“Pla Estratègic Mataró 2022 “ - Ajuntament de Mataró  juliol 2017 </a:t>
            </a:r>
          </a:p>
          <a:p>
            <a:pPr>
              <a:spcBef>
                <a:spcPts val="600"/>
              </a:spcBef>
              <a:spcAft>
                <a:spcPts val="800"/>
              </a:spcAft>
            </a:pPr>
            <a:r>
              <a:rPr lang="ca-ES" sz="1300" dirty="0" smtClean="0">
                <a:latin typeface="Open Sans"/>
                <a:ea typeface="Open Sans"/>
                <a:cs typeface="Open Sans"/>
              </a:rPr>
              <a:t>Informe executiu Mataró Platges - Ajuntament de Mataró / </a:t>
            </a:r>
            <a:r>
              <a:rPr lang="ca-ES" sz="1300" dirty="0" err="1" smtClean="0">
                <a:latin typeface="Open Sans"/>
                <a:ea typeface="Open Sans"/>
                <a:cs typeface="Open Sans"/>
              </a:rPr>
              <a:t>MDK</a:t>
            </a:r>
            <a:r>
              <a:rPr lang="ca-ES" sz="1300" dirty="0" smtClean="0">
                <a:latin typeface="Open Sans"/>
                <a:ea typeface="Open Sans"/>
                <a:cs typeface="Open Sans"/>
              </a:rPr>
              <a:t> setembre 2017 </a:t>
            </a:r>
          </a:p>
        </p:txBody>
      </p:sp>
    </p:spTree>
    <p:extLst>
      <p:ext uri="{BB962C8B-B14F-4D97-AF65-F5344CB8AC3E}">
        <p14:creationId xmlns:p14="http://schemas.microsoft.com/office/powerpoint/2010/main" val="2836841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3" name="CuadroTexto 3"/>
          <p:cNvSpPr txBox="1">
            <a:spLocks noChangeArrowheads="1"/>
          </p:cNvSpPr>
          <p:nvPr/>
        </p:nvSpPr>
        <p:spPr bwMode="auto">
          <a:xfrm>
            <a:off x="263296" y="230188"/>
            <a:ext cx="11695342" cy="368300"/>
          </a:xfrm>
          <a:prstGeom prst="rect">
            <a:avLst/>
          </a:prstGeom>
          <a:noFill/>
          <a:ln w="9525">
            <a:noFill/>
            <a:miter lim="800000"/>
            <a:headEnd/>
            <a:tailEnd/>
          </a:ln>
        </p:spPr>
        <p:txBody>
          <a:bodyPr wrap="square">
            <a:spAutoFit/>
          </a:bodyPr>
          <a:lstStyle/>
          <a:p>
            <a:r>
              <a:rPr lang="ca-ES" b="1" dirty="0" smtClean="0">
                <a:latin typeface="Open Sans"/>
                <a:ea typeface="Open Sans"/>
                <a:cs typeface="Open Sans"/>
              </a:rPr>
              <a:t>ESTIMACIÓ IMPACTES ECONÒMICS DE LES ESTRATÈGIES D’INTERVENCIÓ</a:t>
            </a:r>
            <a:endParaRPr lang="ca-ES" b="1" dirty="0">
              <a:latin typeface="Open Sans"/>
              <a:ea typeface="Open Sans"/>
              <a:cs typeface="Open Sans"/>
            </a:endParaRPr>
          </a:p>
        </p:txBody>
      </p:sp>
      <p:sp>
        <p:nvSpPr>
          <p:cNvPr id="8" name="CuadroTexto 7"/>
          <p:cNvSpPr txBox="1"/>
          <p:nvPr/>
        </p:nvSpPr>
        <p:spPr>
          <a:xfrm>
            <a:off x="502418" y="1366576"/>
            <a:ext cx="184731" cy="369332"/>
          </a:xfrm>
          <a:prstGeom prst="rect">
            <a:avLst/>
          </a:prstGeom>
          <a:noFill/>
        </p:spPr>
        <p:txBody>
          <a:bodyPr wrap="none" rtlCol="0">
            <a:spAutoFit/>
          </a:bodyPr>
          <a:lstStyle/>
          <a:p>
            <a:endParaRPr lang="ca-ES" dirty="0"/>
          </a:p>
        </p:txBody>
      </p:sp>
      <p:graphicFrame>
        <p:nvGraphicFramePr>
          <p:cNvPr id="9" name="Tabla 8"/>
          <p:cNvGraphicFramePr>
            <a:graphicFrameLocks noGrp="1"/>
          </p:cNvGraphicFramePr>
          <p:nvPr>
            <p:extLst>
              <p:ext uri="{D42A27DB-BD31-4B8C-83A1-F6EECF244321}">
                <p14:modId xmlns:p14="http://schemas.microsoft.com/office/powerpoint/2010/main" val="954835615"/>
              </p:ext>
            </p:extLst>
          </p:nvPr>
        </p:nvGraphicFramePr>
        <p:xfrm>
          <a:off x="364896" y="598488"/>
          <a:ext cx="11695344" cy="5653212"/>
        </p:xfrm>
        <a:graphic>
          <a:graphicData uri="http://schemas.openxmlformats.org/drawingml/2006/table">
            <a:tbl>
              <a:tblPr firstRow="1" bandRow="1">
                <a:tableStyleId>{5C22544A-7EE6-4342-B048-85BDC9FD1C3A}</a:tableStyleId>
              </a:tblPr>
              <a:tblGrid>
                <a:gridCol w="1949224"/>
                <a:gridCol w="1949224"/>
                <a:gridCol w="1949224"/>
                <a:gridCol w="1949224"/>
                <a:gridCol w="1949224"/>
                <a:gridCol w="1949224"/>
              </a:tblGrid>
              <a:tr h="1038499">
                <a:tc>
                  <a:txBody>
                    <a:bodyPr/>
                    <a:lstStyle/>
                    <a:p>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Millores Urbanístiques</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Activitats nàutiques</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Indústries blaves al Port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Promoció comercial al Port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Promoció</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Cultural Marítima</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r>
              <a:tr h="774887">
                <a:tc>
                  <a:txBody>
                    <a:bodyPr/>
                    <a:lstStyle/>
                    <a:p>
                      <a:r>
                        <a:rPr lang="ca-ES" sz="1700" dirty="0" smtClean="0">
                          <a:latin typeface="Open Sans" panose="020B0606030504020204" pitchFamily="34" charset="0"/>
                          <a:ea typeface="Open Sans" panose="020B0606030504020204" pitchFamily="34" charset="0"/>
                          <a:cs typeface="Open Sans" panose="020B0606030504020204" pitchFamily="34" charset="0"/>
                        </a:rPr>
                        <a:t>Termini</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consolidació</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Curt - Mitjà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Curt - Mitjà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Llarg termini</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Curt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Curt</a:t>
                      </a:r>
                    </a:p>
                  </a:txBody>
                  <a:tcPr anchor="ctr"/>
                </a:tc>
              </a:tr>
              <a:tr h="1151890">
                <a:tc>
                  <a:txBody>
                    <a:bodyPr/>
                    <a:lstStyle/>
                    <a:p>
                      <a:r>
                        <a:rPr lang="ca-ES" sz="1700" dirty="0" smtClean="0">
                          <a:latin typeface="Open Sans" panose="020B0606030504020204" pitchFamily="34" charset="0"/>
                          <a:ea typeface="Open Sans" panose="020B0606030504020204" pitchFamily="34" charset="0"/>
                          <a:cs typeface="Open Sans" panose="020B0606030504020204" pitchFamily="34" charset="0"/>
                        </a:rPr>
                        <a:t>Costos per l’Ajuntament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Entre 3 i 5 M€ en inversions</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“150.000 €”</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1a</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persona a temps complet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1a</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persona a temps complet</a:t>
                      </a: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txBody>
                  <a:tcPr anchor="ctr"/>
                </a:tc>
              </a:tr>
              <a:tr h="1151890">
                <a:tc>
                  <a:txBody>
                    <a:bodyPr/>
                    <a:lstStyle/>
                    <a:p>
                      <a:r>
                        <a:rPr lang="ca-ES" sz="1700" dirty="0" smtClean="0">
                          <a:latin typeface="Open Sans" panose="020B0606030504020204" pitchFamily="34" charset="0"/>
                          <a:ea typeface="Open Sans" panose="020B0606030504020204" pitchFamily="34" charset="0"/>
                          <a:cs typeface="Open Sans" panose="020B0606030504020204" pitchFamily="34" charset="0"/>
                        </a:rPr>
                        <a:t>Impacte econòmic</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60 M€</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0,5M€ / any</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gridSpan="2">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15</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a:t>
                      </a:r>
                      <a:r>
                        <a:rPr lang="ca-ES" sz="1700" dirty="0" smtClean="0">
                          <a:latin typeface="Open Sans" panose="020B0606030504020204" pitchFamily="34" charset="0"/>
                          <a:ea typeface="Open Sans" panose="020B0606030504020204" pitchFamily="34" charset="0"/>
                          <a:cs typeface="Open Sans" panose="020B0606030504020204" pitchFamily="34" charset="0"/>
                        </a:rPr>
                        <a:t>M€ / any</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hMerge="1">
                  <a:txBody>
                    <a:bodyPr/>
                    <a:lstStyle/>
                    <a:p>
                      <a:pPr algn="ctr"/>
                      <a:endParaRPr lang="ca-E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baix</a:t>
                      </a:r>
                    </a:p>
                  </a:txBody>
                  <a:tcPr anchor="ctr"/>
                </a:tc>
              </a:tr>
              <a:tr h="667366">
                <a:tc>
                  <a:txBody>
                    <a:bodyPr/>
                    <a:lstStyle/>
                    <a:p>
                      <a:r>
                        <a:rPr lang="ca-ES" sz="1700" dirty="0" smtClean="0">
                          <a:latin typeface="Open Sans" panose="020B0606030504020204" pitchFamily="34" charset="0"/>
                          <a:ea typeface="Open Sans" panose="020B0606030504020204" pitchFamily="34" charset="0"/>
                          <a:cs typeface="Open Sans" panose="020B0606030504020204" pitchFamily="34" charset="0"/>
                        </a:rPr>
                        <a:t>Impacte ciutadà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Molt Alt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Baix</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Mitjà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Mitjà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Alt</a:t>
                      </a:r>
                    </a:p>
                  </a:txBody>
                  <a:tcPr anchor="ctr"/>
                </a:tc>
              </a:tr>
              <a:tr h="667366">
                <a:tc>
                  <a:txBody>
                    <a:bodyPr/>
                    <a:lstStyle/>
                    <a:p>
                      <a:r>
                        <a:rPr lang="ca-ES" sz="1700" dirty="0" smtClean="0">
                          <a:latin typeface="Open Sans" panose="020B0606030504020204" pitchFamily="34" charset="0"/>
                          <a:ea typeface="Open Sans" panose="020B0606030504020204" pitchFamily="34" charset="0"/>
                          <a:cs typeface="Open Sans" panose="020B0606030504020204" pitchFamily="34" charset="0"/>
                        </a:rPr>
                        <a:t>Contribució a la imatge de</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marca “marítima”</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Molt</a:t>
                      </a:r>
                      <a:r>
                        <a:rPr lang="ca-ES" sz="1700" baseline="0" dirty="0" smtClean="0">
                          <a:latin typeface="Open Sans" panose="020B0606030504020204" pitchFamily="34" charset="0"/>
                          <a:ea typeface="Open Sans" panose="020B0606030504020204" pitchFamily="34" charset="0"/>
                          <a:cs typeface="Open Sans" panose="020B0606030504020204" pitchFamily="34" charset="0"/>
                        </a:rPr>
                        <a:t> Alt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Alt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Molt Alt</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ca-ES" sz="1700" dirty="0" smtClean="0">
                          <a:latin typeface="Open Sans" panose="020B0606030504020204" pitchFamily="34" charset="0"/>
                          <a:ea typeface="Open Sans" panose="020B0606030504020204" pitchFamily="34" charset="0"/>
                          <a:cs typeface="Open Sans" panose="020B0606030504020204" pitchFamily="34" charset="0"/>
                        </a:rPr>
                        <a:t>Mitjà</a:t>
                      </a:r>
                      <a:endParaRPr lang="ca-ES" sz="17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Alt</a:t>
                      </a:r>
                    </a:p>
                  </a:txBody>
                  <a:tcPr anchor="ctr"/>
                </a:tc>
              </a:tr>
            </a:tbl>
          </a:graphicData>
        </a:graphic>
      </p:graphicFrame>
    </p:spTree>
    <p:extLst>
      <p:ext uri="{BB962C8B-B14F-4D97-AF65-F5344CB8AC3E}">
        <p14:creationId xmlns:p14="http://schemas.microsoft.com/office/powerpoint/2010/main" val="1584563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3" name="CuadroTexto 3"/>
          <p:cNvSpPr txBox="1">
            <a:spLocks noChangeArrowheads="1"/>
          </p:cNvSpPr>
          <p:nvPr/>
        </p:nvSpPr>
        <p:spPr bwMode="auto">
          <a:xfrm>
            <a:off x="263296" y="331788"/>
            <a:ext cx="11695342" cy="369332"/>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MILLORES URBANÍSTIQUES I </a:t>
            </a:r>
            <a:r>
              <a:rPr lang="ca-ES" dirty="0">
                <a:solidFill>
                  <a:schemeClr val="bg1"/>
                </a:solidFill>
                <a:latin typeface="Open Sans"/>
                <a:ea typeface="Open Sans"/>
                <a:cs typeface="Open Sans"/>
              </a:rPr>
              <a:t>OBERTURA </a:t>
            </a:r>
            <a:r>
              <a:rPr lang="ca-ES" dirty="0" smtClean="0">
                <a:solidFill>
                  <a:schemeClr val="bg1"/>
                </a:solidFill>
                <a:latin typeface="Open Sans"/>
                <a:ea typeface="Open Sans"/>
                <a:cs typeface="Open Sans"/>
              </a:rPr>
              <a:t>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pic>
        <p:nvPicPr>
          <p:cNvPr id="5" name="Imagen 4"/>
          <p:cNvPicPr>
            <a:picLocks noChangeAspect="1"/>
          </p:cNvPicPr>
          <p:nvPr/>
        </p:nvPicPr>
        <p:blipFill>
          <a:blip r:embed="rId2"/>
          <a:stretch>
            <a:fillRect/>
          </a:stretch>
        </p:blipFill>
        <p:spPr>
          <a:xfrm>
            <a:off x="263296" y="712957"/>
            <a:ext cx="8721723" cy="6145043"/>
          </a:xfrm>
          <a:prstGeom prst="rect">
            <a:avLst/>
          </a:prstGeom>
        </p:spPr>
      </p:pic>
      <p:sp>
        <p:nvSpPr>
          <p:cNvPr id="6" name="CuadroTexto 5"/>
          <p:cNvSpPr txBox="1"/>
          <p:nvPr/>
        </p:nvSpPr>
        <p:spPr>
          <a:xfrm>
            <a:off x="9050629" y="1057487"/>
            <a:ext cx="3079981" cy="4093428"/>
          </a:xfrm>
          <a:prstGeom prst="rect">
            <a:avLst/>
          </a:prstGeom>
          <a:no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Hipòtesis:</a:t>
            </a:r>
          </a:p>
          <a:p>
            <a:endParaRPr lang="ca-ES"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a:latin typeface="Open Sans" panose="020B0606030504020204" pitchFamily="34" charset="0"/>
                <a:ea typeface="Open Sans" panose="020B0606030504020204" pitchFamily="34" charset="0"/>
                <a:cs typeface="Open Sans" panose="020B0606030504020204" pitchFamily="34" charset="0"/>
              </a:rPr>
              <a:t>Als barris de mar</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260 locals comercials</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250 m2 de mitjana</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Preu mitjà lloguers: 7,8 €/m2</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Valor mitjà locals: 1.225 €/m2 </a:t>
            </a: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smtClean="0">
                <a:latin typeface="Open Sans" panose="020B0606030504020204" pitchFamily="34" charset="0"/>
                <a:ea typeface="Open Sans" panose="020B0606030504020204" pitchFamily="34" charset="0"/>
                <a:cs typeface="Open Sans" panose="020B0606030504020204" pitchFamily="34" charset="0"/>
              </a:rPr>
              <a:t>Al centre</a:t>
            </a:r>
            <a:endParaRPr lang="ca-ES" sz="1400" u="sng"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Preu </a:t>
            </a:r>
            <a:r>
              <a:rPr lang="ca-ES" sz="1400" dirty="0">
                <a:latin typeface="Open Sans" panose="020B0606030504020204" pitchFamily="34" charset="0"/>
                <a:ea typeface="Open Sans" panose="020B0606030504020204" pitchFamily="34" charset="0"/>
                <a:cs typeface="Open Sans" panose="020B0606030504020204" pitchFamily="34" charset="0"/>
              </a:rPr>
              <a:t>mitjà lloguers: </a:t>
            </a:r>
            <a:r>
              <a:rPr lang="ca-ES" sz="1400" dirty="0" smtClean="0">
                <a:latin typeface="Open Sans" panose="020B0606030504020204" pitchFamily="34" charset="0"/>
                <a:ea typeface="Open Sans" panose="020B0606030504020204" pitchFamily="34" charset="0"/>
                <a:cs typeface="Open Sans" panose="020B0606030504020204" pitchFamily="34" charset="0"/>
              </a:rPr>
              <a:t>9,8 </a:t>
            </a:r>
            <a:r>
              <a:rPr lang="ca-ES" sz="1400" dirty="0">
                <a:latin typeface="Open Sans" panose="020B0606030504020204" pitchFamily="34" charset="0"/>
                <a:ea typeface="Open Sans" panose="020B0606030504020204" pitchFamily="34" charset="0"/>
                <a:cs typeface="Open Sans" panose="020B0606030504020204" pitchFamily="34" charset="0"/>
              </a:rPr>
              <a:t>€/m2</a:t>
            </a:r>
          </a:p>
          <a:p>
            <a:pPr marL="285750" indent="-285750">
              <a:buFontTx/>
              <a:buChar char="-"/>
            </a:pPr>
            <a:r>
              <a:rPr lang="ca-ES" sz="1400" dirty="0">
                <a:latin typeface="Open Sans" panose="020B0606030504020204" pitchFamily="34" charset="0"/>
                <a:ea typeface="Open Sans" panose="020B0606030504020204" pitchFamily="34" charset="0"/>
                <a:cs typeface="Open Sans" panose="020B0606030504020204" pitchFamily="34" charset="0"/>
              </a:rPr>
              <a:t>Valor mitjà locals: </a:t>
            </a:r>
            <a:r>
              <a:rPr lang="ca-ES" sz="1400" dirty="0" smtClean="0">
                <a:latin typeface="Open Sans" panose="020B0606030504020204" pitchFamily="34" charset="0"/>
                <a:ea typeface="Open Sans" panose="020B0606030504020204" pitchFamily="34" charset="0"/>
                <a:cs typeface="Open Sans" panose="020B0606030504020204" pitchFamily="34" charset="0"/>
              </a:rPr>
              <a:t>1.412 </a:t>
            </a:r>
            <a:r>
              <a:rPr lang="ca-ES" sz="1400" dirty="0">
                <a:latin typeface="Open Sans" panose="020B0606030504020204" pitchFamily="34" charset="0"/>
                <a:ea typeface="Open Sans" panose="020B0606030504020204" pitchFamily="34" charset="0"/>
                <a:cs typeface="Open Sans" panose="020B0606030504020204" pitchFamily="34" charset="0"/>
              </a:rPr>
              <a:t>€/m2 </a:t>
            </a: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smtClean="0">
                <a:latin typeface="Open Sans" panose="020B0606030504020204" pitchFamily="34" charset="0"/>
                <a:ea typeface="Open Sans" panose="020B0606030504020204" pitchFamily="34" charset="0"/>
                <a:cs typeface="Open Sans" panose="020B0606030504020204" pitchFamily="34" charset="0"/>
              </a:rPr>
              <a:t>Impactes millora urbanística</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Igualació preus barris mar i centre</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Increment 25% lloguers</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Increment 15% compra</a:t>
            </a: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5868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6" name="CuadroTexto 5"/>
          <p:cNvSpPr txBox="1"/>
          <p:nvPr/>
        </p:nvSpPr>
        <p:spPr>
          <a:xfrm>
            <a:off x="8775142" y="862641"/>
            <a:ext cx="3327386" cy="3877985"/>
          </a:xfrm>
          <a:prstGeom prst="rect">
            <a:avLst/>
          </a:prstGeom>
          <a:noFill/>
        </p:spPr>
        <p:txBody>
          <a:bodyPr wrap="non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Hipòtesis:</a:t>
            </a:r>
          </a:p>
          <a:p>
            <a:endParaRPr lang="ca-ES"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a:latin typeface="Open Sans" panose="020B0606030504020204" pitchFamily="34" charset="0"/>
                <a:ea typeface="Open Sans" panose="020B0606030504020204" pitchFamily="34" charset="0"/>
                <a:cs typeface="Open Sans" panose="020B0606030504020204" pitchFamily="34" charset="0"/>
              </a:rPr>
              <a:t>Als barris de mar</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2285 habitatges</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385 habitatges no principals</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Preu mitjà lloguers: 9,5 €/m2</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Valor mitjà locals: 2.380 €/m2 </a:t>
            </a: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smtClean="0">
                <a:latin typeface="Open Sans" panose="020B0606030504020204" pitchFamily="34" charset="0"/>
                <a:ea typeface="Open Sans" panose="020B0606030504020204" pitchFamily="34" charset="0"/>
                <a:cs typeface="Open Sans" panose="020B0606030504020204" pitchFamily="34" charset="0"/>
              </a:rPr>
              <a:t>Al centre</a:t>
            </a:r>
            <a:endParaRPr lang="ca-ES" sz="1400" u="sng"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Preu </a:t>
            </a:r>
            <a:r>
              <a:rPr lang="ca-ES" sz="1400" dirty="0">
                <a:latin typeface="Open Sans" panose="020B0606030504020204" pitchFamily="34" charset="0"/>
                <a:ea typeface="Open Sans" panose="020B0606030504020204" pitchFamily="34" charset="0"/>
                <a:cs typeface="Open Sans" panose="020B0606030504020204" pitchFamily="34" charset="0"/>
              </a:rPr>
              <a:t>mitjà lloguers: </a:t>
            </a:r>
            <a:r>
              <a:rPr lang="ca-ES" sz="1400" dirty="0" smtClean="0">
                <a:latin typeface="Open Sans" panose="020B0606030504020204" pitchFamily="34" charset="0"/>
                <a:ea typeface="Open Sans" panose="020B0606030504020204" pitchFamily="34" charset="0"/>
                <a:cs typeface="Open Sans" panose="020B0606030504020204" pitchFamily="34" charset="0"/>
              </a:rPr>
              <a:t>11,6 </a:t>
            </a:r>
            <a:r>
              <a:rPr lang="ca-ES" sz="1400" dirty="0">
                <a:latin typeface="Open Sans" panose="020B0606030504020204" pitchFamily="34" charset="0"/>
                <a:ea typeface="Open Sans" panose="020B0606030504020204" pitchFamily="34" charset="0"/>
                <a:cs typeface="Open Sans" panose="020B0606030504020204" pitchFamily="34" charset="0"/>
              </a:rPr>
              <a:t>€/m2</a:t>
            </a:r>
          </a:p>
          <a:p>
            <a:pPr marL="285750" indent="-285750">
              <a:buFontTx/>
              <a:buChar char="-"/>
            </a:pPr>
            <a:r>
              <a:rPr lang="ca-ES" sz="1400" dirty="0">
                <a:latin typeface="Open Sans" panose="020B0606030504020204" pitchFamily="34" charset="0"/>
                <a:ea typeface="Open Sans" panose="020B0606030504020204" pitchFamily="34" charset="0"/>
                <a:cs typeface="Open Sans" panose="020B0606030504020204" pitchFamily="34" charset="0"/>
              </a:rPr>
              <a:t>Valor mitjà locals: </a:t>
            </a:r>
            <a:r>
              <a:rPr lang="ca-ES" sz="1400" dirty="0" smtClean="0">
                <a:latin typeface="Open Sans" panose="020B0606030504020204" pitchFamily="34" charset="0"/>
                <a:ea typeface="Open Sans" panose="020B0606030504020204" pitchFamily="34" charset="0"/>
                <a:cs typeface="Open Sans" panose="020B0606030504020204" pitchFamily="34" charset="0"/>
              </a:rPr>
              <a:t>2.480 </a:t>
            </a:r>
            <a:r>
              <a:rPr lang="ca-ES" sz="1400" dirty="0">
                <a:latin typeface="Open Sans" panose="020B0606030504020204" pitchFamily="34" charset="0"/>
                <a:ea typeface="Open Sans" panose="020B0606030504020204" pitchFamily="34" charset="0"/>
                <a:cs typeface="Open Sans" panose="020B0606030504020204" pitchFamily="34" charset="0"/>
              </a:rPr>
              <a:t>€/m2 </a:t>
            </a: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r>
              <a:rPr lang="ca-ES" sz="1400" u="sng" dirty="0" smtClean="0">
                <a:latin typeface="Open Sans" panose="020B0606030504020204" pitchFamily="34" charset="0"/>
                <a:ea typeface="Open Sans" panose="020B0606030504020204" pitchFamily="34" charset="0"/>
                <a:cs typeface="Open Sans" panose="020B0606030504020204" pitchFamily="34" charset="0"/>
              </a:rPr>
              <a:t>Impactes millora urbanística</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Igualació preus barris mar i centre</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Increment 22% lloguers</a:t>
            </a:r>
          </a:p>
          <a:p>
            <a:pPr marL="285750" indent="-285750">
              <a:buFontTx/>
              <a:buChar char="-"/>
            </a:pPr>
            <a:r>
              <a:rPr lang="ca-ES" sz="1400" dirty="0" smtClean="0">
                <a:latin typeface="Open Sans" panose="020B0606030504020204" pitchFamily="34" charset="0"/>
                <a:ea typeface="Open Sans" panose="020B0606030504020204" pitchFamily="34" charset="0"/>
                <a:cs typeface="Open Sans" panose="020B0606030504020204" pitchFamily="34" charset="0"/>
              </a:rPr>
              <a:t>Increment 4% compra</a:t>
            </a: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ca-E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3"/>
          <p:cNvSpPr txBox="1">
            <a:spLocks noChangeArrowheads="1"/>
          </p:cNvSpPr>
          <p:nvPr/>
        </p:nvSpPr>
        <p:spPr bwMode="auto">
          <a:xfrm>
            <a:off x="263296" y="331788"/>
            <a:ext cx="11695342" cy="369332"/>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MILLORES URBANÍSTIQUES I </a:t>
            </a:r>
            <a:r>
              <a:rPr lang="ca-ES" dirty="0">
                <a:solidFill>
                  <a:schemeClr val="bg1"/>
                </a:solidFill>
                <a:latin typeface="Open Sans"/>
                <a:ea typeface="Open Sans"/>
                <a:cs typeface="Open Sans"/>
              </a:rPr>
              <a:t>OBERTURA </a:t>
            </a:r>
            <a:r>
              <a:rPr lang="ca-ES" dirty="0" smtClean="0">
                <a:solidFill>
                  <a:schemeClr val="bg1"/>
                </a:solidFill>
                <a:latin typeface="Open Sans"/>
                <a:ea typeface="Open Sans"/>
                <a:cs typeface="Open Sans"/>
              </a:rPr>
              <a:t>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pic>
        <p:nvPicPr>
          <p:cNvPr id="10" name="Imagen 9"/>
          <p:cNvPicPr>
            <a:picLocks noChangeAspect="1"/>
          </p:cNvPicPr>
          <p:nvPr/>
        </p:nvPicPr>
        <p:blipFill>
          <a:blip r:embed="rId2"/>
          <a:stretch>
            <a:fillRect/>
          </a:stretch>
        </p:blipFill>
        <p:spPr>
          <a:xfrm>
            <a:off x="7809056" y="6035753"/>
            <a:ext cx="1219048" cy="619048"/>
          </a:xfrm>
          <a:prstGeom prst="rect">
            <a:avLst/>
          </a:prstGeom>
        </p:spPr>
      </p:pic>
      <p:pic>
        <p:nvPicPr>
          <p:cNvPr id="11" name="Imagen 10"/>
          <p:cNvPicPr>
            <a:picLocks noChangeAspect="1"/>
          </p:cNvPicPr>
          <p:nvPr/>
        </p:nvPicPr>
        <p:blipFill>
          <a:blip r:embed="rId3"/>
          <a:stretch>
            <a:fillRect/>
          </a:stretch>
        </p:blipFill>
        <p:spPr>
          <a:xfrm>
            <a:off x="263297" y="862643"/>
            <a:ext cx="7458966" cy="5792158"/>
          </a:xfrm>
          <a:prstGeom prst="rect">
            <a:avLst/>
          </a:prstGeom>
        </p:spPr>
      </p:pic>
    </p:spTree>
    <p:extLst>
      <p:ext uri="{BB962C8B-B14F-4D97-AF65-F5344CB8AC3E}">
        <p14:creationId xmlns:p14="http://schemas.microsoft.com/office/powerpoint/2010/main" val="33971392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pic>
        <p:nvPicPr>
          <p:cNvPr id="5" name="Imagen 4"/>
          <p:cNvPicPr/>
          <p:nvPr/>
        </p:nvPicPr>
        <p:blipFill rotWithShape="1">
          <a:blip r:embed="rId2"/>
          <a:srcRect t="1481" b="1727"/>
          <a:stretch/>
        </p:blipFill>
        <p:spPr bwMode="auto">
          <a:xfrm>
            <a:off x="419518" y="617854"/>
            <a:ext cx="7797382" cy="6240146"/>
          </a:xfrm>
          <a:prstGeom prst="rect">
            <a:avLst/>
          </a:prstGeom>
          <a:noFill/>
          <a:ln w="9525">
            <a:noFill/>
            <a:miter lim="800000"/>
            <a:headEnd/>
            <a:tailEnd/>
          </a:ln>
        </p:spPr>
      </p:pic>
      <p:sp>
        <p:nvSpPr>
          <p:cNvPr id="2" name="CuadroTexto 1"/>
          <p:cNvSpPr txBox="1"/>
          <p:nvPr/>
        </p:nvSpPr>
        <p:spPr>
          <a:xfrm>
            <a:off x="8327254" y="862642"/>
            <a:ext cx="3631384" cy="2308324"/>
          </a:xfrm>
          <a:prstGeom prst="rect">
            <a:avLst/>
          </a:prstGeom>
          <a:noFill/>
        </p:spPr>
        <p:txBody>
          <a:bodyPr wrap="square" rtlCol="0">
            <a:spAutoFit/>
          </a:bodyPr>
          <a:lstStyle/>
          <a:p>
            <a:r>
              <a:rPr lang="ca-ES" sz="1600" dirty="0" smtClean="0">
                <a:latin typeface="Open Sans" panose="020B0606030504020204" pitchFamily="34" charset="0"/>
                <a:ea typeface="Open Sans" panose="020B0606030504020204" pitchFamily="34" charset="0"/>
                <a:cs typeface="Open Sans" panose="020B0606030504020204" pitchFamily="34" charset="0"/>
              </a:rPr>
              <a:t>L’impacte de millores urbanístiques en el valor del sòl (compra) s’ha xifrat en la literatura entre un 2% o un 20% de valorització. </a:t>
            </a:r>
          </a:p>
          <a:p>
            <a:endParaRPr lang="ca-ES" sz="1600" dirty="0">
              <a:latin typeface="Open Sans" panose="020B0606030504020204" pitchFamily="34" charset="0"/>
              <a:ea typeface="Open Sans" panose="020B0606030504020204" pitchFamily="34" charset="0"/>
              <a:cs typeface="Open Sans" panose="020B0606030504020204" pitchFamily="34" charset="0"/>
            </a:endParaRPr>
          </a:p>
          <a:p>
            <a:r>
              <a:rPr lang="ca-ES" sz="1600" dirty="0" smtClean="0">
                <a:latin typeface="Open Sans" panose="020B0606030504020204" pitchFamily="34" charset="0"/>
                <a:ea typeface="Open Sans" panose="020B0606030504020204" pitchFamily="34" charset="0"/>
                <a:cs typeface="Open Sans" panose="020B0606030504020204" pitchFamily="34" charset="0"/>
              </a:rPr>
              <a:t>En els lloguers, aquest increment pot ser molt major (preu dels locals comercials de l’av. Diagonal de Barcelona)</a:t>
            </a:r>
            <a:endParaRPr lang="ca-E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3"/>
          <p:cNvSpPr txBox="1">
            <a:spLocks noChangeArrowheads="1"/>
          </p:cNvSpPr>
          <p:nvPr/>
        </p:nvSpPr>
        <p:spPr bwMode="auto">
          <a:xfrm>
            <a:off x="263296" y="331788"/>
            <a:ext cx="11695342" cy="369332"/>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MILLORES URBANÍSTIQUES I </a:t>
            </a:r>
            <a:r>
              <a:rPr lang="ca-ES" dirty="0">
                <a:solidFill>
                  <a:schemeClr val="bg1"/>
                </a:solidFill>
                <a:latin typeface="Open Sans"/>
                <a:ea typeface="Open Sans"/>
                <a:cs typeface="Open Sans"/>
              </a:rPr>
              <a:t>OBERTURA </a:t>
            </a:r>
            <a:r>
              <a:rPr lang="ca-ES" dirty="0" smtClean="0">
                <a:solidFill>
                  <a:schemeClr val="bg1"/>
                </a:solidFill>
                <a:latin typeface="Open Sans"/>
                <a:ea typeface="Open Sans"/>
                <a:cs typeface="Open Sans"/>
              </a:rPr>
              <a:t>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spTree>
    <p:extLst>
      <p:ext uri="{BB962C8B-B14F-4D97-AF65-F5344CB8AC3E}">
        <p14:creationId xmlns:p14="http://schemas.microsoft.com/office/powerpoint/2010/main" val="30093065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2549416953"/>
              </p:ext>
            </p:extLst>
          </p:nvPr>
        </p:nvGraphicFramePr>
        <p:xfrm>
          <a:off x="427452" y="4942368"/>
          <a:ext cx="8229597" cy="1445760"/>
        </p:xfrm>
        <a:graphic>
          <a:graphicData uri="http://schemas.openxmlformats.org/drawingml/2006/table">
            <a:tbl>
              <a:tblPr/>
              <a:tblGrid>
                <a:gridCol w="2810829"/>
                <a:gridCol w="1806256"/>
                <a:gridCol w="1806256"/>
                <a:gridCol w="1806256"/>
              </a:tblGrid>
              <a:tr h="304800">
                <a:tc>
                  <a:txBody>
                    <a:bodyPr/>
                    <a:lstStyle/>
                    <a:p>
                      <a:pPr algn="ctr" fontAlgn="b"/>
                      <a:endParaRPr lang="ca-ES" sz="1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ca-ES" sz="1200" b="1" i="0" u="none" strike="noStrike" noProof="0" dirty="0" err="1"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Peatonalització</a:t>
                      </a:r>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de la Rambla</a:t>
                      </a:r>
                      <a:endParaRPr lang="ca-ES" sz="1200" b="1" i="0" u="none" strike="noStrike" noProof="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fontAlgn="b"/>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Pacificació </a:t>
                      </a:r>
                    </a:p>
                    <a:p>
                      <a:pPr algn="ctr" fontAlgn="b"/>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Rambla</a:t>
                      </a:r>
                      <a:r>
                        <a:rPr lang="ca-ES" sz="1200" b="1" i="0" u="none" strike="noStrike" baseline="0"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11 </a:t>
                      </a:r>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Setembre</a:t>
                      </a:r>
                      <a:endParaRPr lang="ca-ES" sz="1200" b="1" i="0" u="none" strike="noStrike" noProof="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fontAlgn="b"/>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Reducció</a:t>
                      </a:r>
                      <a:r>
                        <a:rPr lang="ca-ES" sz="1200" b="1" i="0" u="none" strike="noStrike" baseline="0"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1 carril per sentit</a:t>
                      </a:r>
                      <a:r>
                        <a:rPr lang="ca-ES" sz="1200" b="1" i="0" u="none" strike="noStrike" noProof="0" dirty="0"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 la Diagonal</a:t>
                      </a:r>
                      <a:endParaRPr lang="ca-ES" sz="1200" b="1" i="0" u="none" strike="noStrike" noProof="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r>
              <a:tr h="540000">
                <a:tc>
                  <a:txBody>
                    <a:bodyPr/>
                    <a:lstStyle/>
                    <a:p>
                      <a:pPr marL="0" marR="0" indent="0" algn="l" defTabSz="914400" eaLnBrk="1" fontAlgn="b" latinLnBrk="0" hangingPunct="1">
                        <a:lnSpc>
                          <a:spcPct val="100000"/>
                        </a:lnSpc>
                        <a:spcBef>
                          <a:spcPts val="0"/>
                        </a:spcBef>
                        <a:spcAft>
                          <a:spcPts val="0"/>
                        </a:spcAft>
                        <a:buClrTx/>
                        <a:buSzTx/>
                        <a:buFontTx/>
                        <a:buNone/>
                        <a:tabLst/>
                        <a:defRPr/>
                      </a:pPr>
                      <a:r>
                        <a:rPr lang="ca-ES" sz="1200" b="0" i="0" u="none" strike="noStrike" noProof="0"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Trànsit afectat directament (</a:t>
                      </a:r>
                      <a:r>
                        <a:rPr lang="ca-ES" sz="1200" b="0" i="0" u="none" strike="noStrike" noProof="0" dirty="0" err="1"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veh</a:t>
                      </a:r>
                      <a:r>
                        <a:rPr lang="ca-ES" sz="1200" b="0" i="0" u="none" strike="noStrike" noProof="0"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algn="l" fontAlgn="b"/>
                      <a:endParaRPr lang="ca-ES" sz="1200" b="0" i="0" u="none" strike="noStrike" noProof="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S" sz="1800" b="1" i="0" u="none" strike="noStrike"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30.000 </a:t>
                      </a:r>
                      <a:r>
                        <a:rPr lang="es-ES" sz="1800" b="1" i="0" u="none" strike="noStrike" dirty="0" err="1"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veh</a:t>
                      </a:r>
                      <a:endParaRPr lang="es-ES" sz="1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20.000 </a:t>
                      </a:r>
                      <a:r>
                        <a:rPr lang="es-ES" sz="1800" b="1" i="0" u="none" strike="noStrike" dirty="0" err="1"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veh</a:t>
                      </a:r>
                      <a:endParaRPr lang="es-ES" sz="1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chemeClr val="accent1">
                              <a:lumMod val="60000"/>
                              <a:lumOff val="40000"/>
                            </a:schemeClr>
                          </a:solidFill>
                          <a:effectLst/>
                          <a:latin typeface="Open Sans" panose="020B0606030504020204" pitchFamily="34" charset="0"/>
                          <a:ea typeface="Open Sans" panose="020B0606030504020204" pitchFamily="34" charset="0"/>
                          <a:cs typeface="Open Sans" panose="020B0606030504020204" pitchFamily="34" charset="0"/>
                        </a:rPr>
                        <a:t>65.000 </a:t>
                      </a:r>
                      <a:r>
                        <a:rPr lang="es-ES" sz="1800" b="1" i="0" u="none" strike="noStrike" dirty="0" err="1" smtClean="0">
                          <a:solidFill>
                            <a:schemeClr val="accent1">
                              <a:lumMod val="60000"/>
                              <a:lumOff val="40000"/>
                            </a:schemeClr>
                          </a:solidFill>
                          <a:effectLst/>
                          <a:latin typeface="Open Sans" panose="020B0606030504020204" pitchFamily="34" charset="0"/>
                          <a:ea typeface="Open Sans" panose="020B0606030504020204" pitchFamily="34" charset="0"/>
                          <a:cs typeface="Open Sans" panose="020B0606030504020204" pitchFamily="34" charset="0"/>
                        </a:rPr>
                        <a:t>veh</a:t>
                      </a:r>
                      <a:endParaRPr lang="es-ES" sz="1800" b="1" i="0" u="none" strike="noStrike" dirty="0">
                        <a:solidFill>
                          <a:schemeClr val="accent1">
                            <a:lumMod val="60000"/>
                            <a:lumOff val="4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0000">
                <a:tc>
                  <a:txBody>
                    <a:bodyPr/>
                    <a:lstStyle/>
                    <a:p>
                      <a:pPr algn="l" fontAlgn="b"/>
                      <a:r>
                        <a:rPr lang="ca-ES" sz="1200" b="0" i="0" u="none" strike="noStrike" noProof="0"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Valor espai públic guanyat (€/m2)</a:t>
                      </a:r>
                      <a:endParaRPr lang="ca-ES" sz="1200" b="0" i="0" u="none" strike="noStrike" noProof="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S" sz="1800" b="1" i="0" u="none" strike="noStrike"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2.800 €/m2</a:t>
                      </a:r>
                      <a:endParaRPr lang="es-ES" sz="1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3.500 €/m2</a:t>
                      </a:r>
                      <a:endParaRPr lang="es-ES" sz="1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chemeClr val="accent1">
                              <a:lumMod val="60000"/>
                              <a:lumOff val="40000"/>
                            </a:schemeClr>
                          </a:solidFill>
                          <a:effectLst/>
                          <a:latin typeface="Open Sans" panose="020B0606030504020204" pitchFamily="34" charset="0"/>
                          <a:ea typeface="Open Sans" panose="020B0606030504020204" pitchFamily="34" charset="0"/>
                          <a:cs typeface="Open Sans" panose="020B0606030504020204" pitchFamily="34" charset="0"/>
                        </a:rPr>
                        <a:t>34.500 €/m2</a:t>
                      </a:r>
                      <a:endParaRPr lang="es-ES" sz="1800" b="1" i="0" u="none" strike="noStrike" dirty="0">
                        <a:solidFill>
                          <a:schemeClr val="accent1">
                            <a:lumMod val="60000"/>
                            <a:lumOff val="4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 name="Picture 2" descr="Resultat d'imatges de ponts meridi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96" y="758442"/>
            <a:ext cx="6026972" cy="35878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t d'imatges de meridiana propo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449" y="767387"/>
            <a:ext cx="5482895" cy="357891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61741" y="4572002"/>
            <a:ext cx="7936340" cy="369332"/>
          </a:xfrm>
          <a:prstGeom prst="rect">
            <a:avLst/>
          </a:prstGeom>
          <a:noFill/>
        </p:spPr>
        <p:txBody>
          <a:bodyPr wrap="non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Valor social de l’espai públic per a vianants recuperat als usos viaris</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uadroTexto 11"/>
          <p:cNvSpPr txBox="1"/>
          <p:nvPr/>
        </p:nvSpPr>
        <p:spPr>
          <a:xfrm>
            <a:off x="6762541" y="6481188"/>
            <a:ext cx="1978427" cy="261610"/>
          </a:xfrm>
          <a:prstGeom prst="rect">
            <a:avLst/>
          </a:prstGeom>
          <a:noFill/>
        </p:spPr>
        <p:txBody>
          <a:bodyPr wrap="none" rtlCol="0">
            <a:spAutoFit/>
          </a:bodyPr>
          <a:lstStyle/>
          <a:p>
            <a:r>
              <a:rPr lang="ca-ES" sz="1100" i="1" dirty="0" err="1" smtClean="0">
                <a:latin typeface="Open Sans" panose="020B0606030504020204" pitchFamily="34" charset="0"/>
                <a:ea typeface="Open Sans" panose="020B0606030504020204" pitchFamily="34" charset="0"/>
                <a:cs typeface="Open Sans" panose="020B0606030504020204" pitchFamily="34" charset="0"/>
              </a:rPr>
              <a:t>MCRIT</a:t>
            </a:r>
            <a:r>
              <a:rPr lang="ca-ES" sz="1100" i="1" dirty="0" smtClean="0">
                <a:latin typeface="Open Sans" panose="020B0606030504020204" pitchFamily="34" charset="0"/>
                <a:ea typeface="Open Sans" panose="020B0606030504020204" pitchFamily="34" charset="0"/>
                <a:cs typeface="Open Sans" panose="020B0606030504020204" pitchFamily="34" charset="0"/>
              </a:rPr>
              <a:t> per </a:t>
            </a:r>
            <a:r>
              <a:rPr lang="ca-ES" sz="1100" i="1" dirty="0" err="1" smtClean="0">
                <a:latin typeface="Open Sans" panose="020B0606030504020204" pitchFamily="34" charset="0"/>
                <a:ea typeface="Open Sans" panose="020B0606030504020204" pitchFamily="34" charset="0"/>
                <a:cs typeface="Open Sans" panose="020B0606030504020204" pitchFamily="34" charset="0"/>
              </a:rPr>
              <a:t>Aj.Barcelona</a:t>
            </a:r>
            <a:r>
              <a:rPr lang="ca-ES" sz="1100" i="1" dirty="0" smtClean="0">
                <a:latin typeface="Open Sans" panose="020B0606030504020204" pitchFamily="34" charset="0"/>
                <a:ea typeface="Open Sans" panose="020B0606030504020204" pitchFamily="34" charset="0"/>
                <a:cs typeface="Open Sans" panose="020B0606030504020204" pitchFamily="34" charset="0"/>
              </a:rPr>
              <a:t> 2017</a:t>
            </a:r>
            <a:endParaRPr lang="ca-ES" sz="11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3"/>
          <p:cNvSpPr txBox="1">
            <a:spLocks noChangeArrowheads="1"/>
          </p:cNvSpPr>
          <p:nvPr/>
        </p:nvSpPr>
        <p:spPr bwMode="auto">
          <a:xfrm>
            <a:off x="263296" y="331788"/>
            <a:ext cx="11695342" cy="369332"/>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MILLORES URBANÍSTIQUES I </a:t>
            </a:r>
            <a:r>
              <a:rPr lang="ca-ES" dirty="0">
                <a:solidFill>
                  <a:schemeClr val="bg1"/>
                </a:solidFill>
                <a:latin typeface="Open Sans"/>
                <a:ea typeface="Open Sans"/>
                <a:cs typeface="Open Sans"/>
              </a:rPr>
              <a:t>OBERTURA </a:t>
            </a:r>
            <a:r>
              <a:rPr lang="ca-ES" dirty="0" smtClean="0">
                <a:solidFill>
                  <a:schemeClr val="bg1"/>
                </a:solidFill>
                <a:latin typeface="Open Sans"/>
                <a:ea typeface="Open Sans"/>
                <a:cs typeface="Open Sans"/>
              </a:rPr>
              <a:t>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spTree>
    <p:extLst>
      <p:ext uri="{BB962C8B-B14F-4D97-AF65-F5344CB8AC3E}">
        <p14:creationId xmlns:p14="http://schemas.microsoft.com/office/powerpoint/2010/main" val="20340889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22" name="CuadroTexto 21"/>
          <p:cNvSpPr txBox="1"/>
          <p:nvPr/>
        </p:nvSpPr>
        <p:spPr>
          <a:xfrm>
            <a:off x="472846" y="1651322"/>
            <a:ext cx="10841496" cy="3662541"/>
          </a:xfrm>
          <a:prstGeom prst="rect">
            <a:avLst/>
          </a:prstGeom>
          <a:noFill/>
        </p:spPr>
        <p:txBody>
          <a:bodyPr wrap="square" rtlCol="0">
            <a:spAutoFit/>
          </a:bodyPr>
          <a:lstStyle/>
          <a:p>
            <a:r>
              <a:rPr lang="ca-ES" sz="2400" dirty="0" smtClean="0">
                <a:latin typeface="Open Sans" panose="020B0606030504020204" pitchFamily="34" charset="0"/>
                <a:ea typeface="Open Sans" panose="020B0606030504020204" pitchFamily="34" charset="0"/>
                <a:cs typeface="Open Sans" panose="020B0606030504020204" pitchFamily="34" charset="0"/>
              </a:rPr>
              <a:t>Costos obertura al mar: entre </a:t>
            </a:r>
            <a:r>
              <a:rPr lang="ca-ES" sz="2400" b="1" dirty="0" smtClean="0">
                <a:latin typeface="Open Sans" panose="020B0606030504020204" pitchFamily="34" charset="0"/>
                <a:ea typeface="Open Sans" panose="020B0606030504020204" pitchFamily="34" charset="0"/>
                <a:cs typeface="Open Sans" panose="020B0606030504020204" pitchFamily="34" charset="0"/>
              </a:rPr>
              <a:t>3 i 5 M€</a:t>
            </a:r>
          </a:p>
          <a:p>
            <a:endParaRPr lang="ca-ES" sz="600" b="1" dirty="0" smtClean="0">
              <a:latin typeface="Open Sans" panose="020B0606030504020204" pitchFamily="34" charset="0"/>
              <a:ea typeface="Open Sans" panose="020B0606030504020204" pitchFamily="34" charset="0"/>
              <a:cs typeface="Open Sans" panose="020B0606030504020204" pitchFamily="34" charset="0"/>
            </a:endParaRPr>
          </a:p>
          <a:p>
            <a:r>
              <a:rPr lang="ca-ES" sz="2400" dirty="0">
                <a:latin typeface="Open Sans" panose="020B0606030504020204" pitchFamily="34" charset="0"/>
                <a:ea typeface="Open Sans" panose="020B0606030504020204" pitchFamily="34" charset="0"/>
                <a:cs typeface="Open Sans" panose="020B0606030504020204" pitchFamily="34" charset="0"/>
              </a:rPr>
              <a:t> </a:t>
            </a:r>
            <a:r>
              <a:rPr lang="ca-ES" sz="2400" dirty="0" smtClean="0">
                <a:latin typeface="Open Sans" panose="020B0606030504020204" pitchFamily="34" charset="0"/>
                <a:ea typeface="Open Sans" panose="020B0606030504020204" pitchFamily="34" charset="0"/>
                <a:cs typeface="Open Sans" panose="020B0606030504020204" pitchFamily="34" charset="0"/>
              </a:rPr>
              <a:t>    	- urbanització:  9.000 m2 x 200€/m2 = 2M€</a:t>
            </a:r>
          </a:p>
          <a:p>
            <a:r>
              <a:rPr lang="ca-ES" sz="2400" dirty="0">
                <a:latin typeface="Open Sans" panose="020B0606030504020204" pitchFamily="34" charset="0"/>
                <a:ea typeface="Open Sans" panose="020B0606030504020204" pitchFamily="34" charset="0"/>
                <a:cs typeface="Open Sans" panose="020B0606030504020204" pitchFamily="34" charset="0"/>
              </a:rPr>
              <a:t>  </a:t>
            </a:r>
            <a:r>
              <a:rPr lang="ca-ES" sz="2400" dirty="0" smtClean="0">
                <a:latin typeface="Open Sans" panose="020B0606030504020204" pitchFamily="34" charset="0"/>
                <a:ea typeface="Open Sans" panose="020B0606030504020204" pitchFamily="34" charset="0"/>
                <a:cs typeface="Open Sans" panose="020B0606030504020204" pitchFamily="34" charset="0"/>
              </a:rPr>
              <a:t>   	- millora del Cargol = 1M€</a:t>
            </a:r>
          </a:p>
          <a:p>
            <a:r>
              <a:rPr lang="ca-ES" sz="2400" dirty="0">
                <a:latin typeface="Open Sans" panose="020B0606030504020204" pitchFamily="34" charset="0"/>
                <a:ea typeface="Open Sans" panose="020B0606030504020204" pitchFamily="34" charset="0"/>
                <a:cs typeface="Open Sans" panose="020B0606030504020204" pitchFamily="34" charset="0"/>
              </a:rPr>
              <a:t> </a:t>
            </a:r>
            <a:r>
              <a:rPr lang="ca-ES" sz="2400" dirty="0" smtClean="0">
                <a:latin typeface="Open Sans" panose="020B0606030504020204" pitchFamily="34" charset="0"/>
                <a:ea typeface="Open Sans" panose="020B0606030504020204" pitchFamily="34" charset="0"/>
                <a:cs typeface="Open Sans" panose="020B0606030504020204" pitchFamily="34" charset="0"/>
              </a:rPr>
              <a:t>    	- nou espai al front marítim = 1M€</a:t>
            </a:r>
          </a:p>
          <a:p>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a:p>
            <a:r>
              <a:rPr lang="ca-ES" sz="2400" dirty="0" err="1" smtClean="0">
                <a:latin typeface="Open Sans" panose="020B0606030504020204" pitchFamily="34" charset="0"/>
                <a:ea typeface="Open Sans" panose="020B0606030504020204" pitchFamily="34" charset="0"/>
                <a:cs typeface="Open Sans" panose="020B0606030504020204" pitchFamily="34" charset="0"/>
              </a:rPr>
              <a:t>Revalorització</a:t>
            </a:r>
            <a:r>
              <a:rPr lang="ca-ES" sz="2400" dirty="0" smtClean="0">
                <a:latin typeface="Open Sans" panose="020B0606030504020204" pitchFamily="34" charset="0"/>
                <a:ea typeface="Open Sans" panose="020B0606030504020204" pitchFamily="34" charset="0"/>
                <a:cs typeface="Open Sans" panose="020B0606030504020204" pitchFamily="34" charset="0"/>
              </a:rPr>
              <a:t> de l’habitatge i els comerços: </a:t>
            </a:r>
            <a:r>
              <a:rPr lang="ca-ES" sz="2400" b="1" dirty="0" smtClean="0">
                <a:latin typeface="Open Sans" panose="020B0606030504020204" pitchFamily="34" charset="0"/>
                <a:ea typeface="Open Sans" panose="020B0606030504020204" pitchFamily="34" charset="0"/>
                <a:cs typeface="Open Sans" panose="020B0606030504020204" pitchFamily="34" charset="0"/>
              </a:rPr>
              <a:t>45M€</a:t>
            </a:r>
          </a:p>
          <a:p>
            <a:endParaRPr lang="ca-ES" sz="2400" dirty="0">
              <a:latin typeface="Open Sans" panose="020B0606030504020204" pitchFamily="34" charset="0"/>
              <a:ea typeface="Open Sans" panose="020B0606030504020204" pitchFamily="34" charset="0"/>
              <a:cs typeface="Open Sans" panose="020B0606030504020204" pitchFamily="34" charset="0"/>
            </a:endParaRPr>
          </a:p>
          <a:p>
            <a:r>
              <a:rPr lang="ca-ES" sz="2400" dirty="0" smtClean="0">
                <a:latin typeface="Open Sans" panose="020B0606030504020204" pitchFamily="34" charset="0"/>
                <a:ea typeface="Open Sans" panose="020B0606030504020204" pitchFamily="34" charset="0"/>
                <a:cs typeface="Open Sans" panose="020B0606030504020204" pitchFamily="34" charset="0"/>
              </a:rPr>
              <a:t>Valor social de l’espai públic guanyat: </a:t>
            </a:r>
            <a:r>
              <a:rPr lang="ca-ES" sz="2400" b="1" dirty="0" smtClean="0">
                <a:latin typeface="Open Sans" panose="020B0606030504020204" pitchFamily="34" charset="0"/>
                <a:ea typeface="Open Sans" panose="020B0606030504020204" pitchFamily="34" charset="0"/>
                <a:cs typeface="Open Sans" panose="020B0606030504020204" pitchFamily="34" charset="0"/>
              </a:rPr>
              <a:t>16M€</a:t>
            </a:r>
          </a:p>
          <a:p>
            <a:endParaRPr lang="ca-ES" dirty="0">
              <a:latin typeface="Open Sans" panose="020B0606030504020204" pitchFamily="34" charset="0"/>
              <a:ea typeface="Open Sans" panose="020B0606030504020204" pitchFamily="34" charset="0"/>
              <a:cs typeface="Open Sans" panose="020B0606030504020204" pitchFamily="34" charset="0"/>
            </a:endParaRPr>
          </a:p>
          <a:p>
            <a:endParaRPr lang="ca-ES" sz="1600" dirty="0" smtClean="0"/>
          </a:p>
        </p:txBody>
      </p:sp>
      <p:sp>
        <p:nvSpPr>
          <p:cNvPr id="2" name="CuadroTexto 1"/>
          <p:cNvSpPr txBox="1"/>
          <p:nvPr/>
        </p:nvSpPr>
        <p:spPr>
          <a:xfrm>
            <a:off x="263296" y="943414"/>
            <a:ext cx="5743575" cy="369332"/>
          </a:xfrm>
          <a:prstGeom prst="rect">
            <a:avLst/>
          </a:prstGeom>
          <a:no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Impactes econòmics</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uadroTexto 3"/>
          <p:cNvSpPr txBox="1">
            <a:spLocks noChangeArrowheads="1"/>
          </p:cNvSpPr>
          <p:nvPr/>
        </p:nvSpPr>
        <p:spPr bwMode="auto">
          <a:xfrm>
            <a:off x="263296" y="331788"/>
            <a:ext cx="11695342" cy="369332"/>
          </a:xfrm>
          <a:prstGeom prst="rect">
            <a:avLst/>
          </a:prstGeom>
          <a:solidFill>
            <a:schemeClr val="accent2"/>
          </a:solidFill>
          <a:ln w="9525">
            <a:solidFill>
              <a:schemeClr val="tx1"/>
            </a:solidFill>
            <a:miter lim="800000"/>
            <a:headEnd/>
            <a:tailEnd/>
          </a:ln>
        </p:spPr>
        <p:txBody>
          <a:bodyPr wrap="square">
            <a:spAutoFit/>
          </a:bodyPr>
          <a:lstStyle/>
          <a:p>
            <a:r>
              <a:rPr lang="ca-ES" dirty="0" smtClean="0">
                <a:solidFill>
                  <a:schemeClr val="bg1"/>
                </a:solidFill>
                <a:latin typeface="Open Sans"/>
                <a:ea typeface="Open Sans"/>
                <a:cs typeface="Open Sans"/>
              </a:rPr>
              <a:t>MILLORES URBANÍSTIQUES I </a:t>
            </a:r>
            <a:r>
              <a:rPr lang="ca-ES" dirty="0">
                <a:solidFill>
                  <a:schemeClr val="bg1"/>
                </a:solidFill>
                <a:latin typeface="Open Sans"/>
                <a:ea typeface="Open Sans"/>
                <a:cs typeface="Open Sans"/>
              </a:rPr>
              <a:t>OBERTURA </a:t>
            </a:r>
            <a:r>
              <a:rPr lang="ca-ES" dirty="0" smtClean="0">
                <a:solidFill>
                  <a:schemeClr val="bg1"/>
                </a:solidFill>
                <a:latin typeface="Open Sans"/>
                <a:ea typeface="Open Sans"/>
                <a:cs typeface="Open Sans"/>
              </a:rPr>
              <a:t>DE LA CIUTAT AL </a:t>
            </a:r>
            <a:r>
              <a:rPr lang="ca-ES" dirty="0">
                <a:solidFill>
                  <a:schemeClr val="bg1"/>
                </a:solidFill>
                <a:latin typeface="Open Sans"/>
                <a:ea typeface="Open Sans"/>
                <a:cs typeface="Open Sans"/>
              </a:rPr>
              <a:t>MAR</a:t>
            </a:r>
            <a:endParaRPr lang="ca-ES" b="1" dirty="0">
              <a:solidFill>
                <a:schemeClr val="bg1"/>
              </a:solidFill>
              <a:latin typeface="Open Sans"/>
              <a:ea typeface="Open Sans"/>
              <a:cs typeface="Open Sans"/>
            </a:endParaRPr>
          </a:p>
        </p:txBody>
      </p:sp>
    </p:spTree>
    <p:extLst>
      <p:ext uri="{BB962C8B-B14F-4D97-AF65-F5344CB8AC3E}">
        <p14:creationId xmlns:p14="http://schemas.microsoft.com/office/powerpoint/2010/main" val="37514684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4" name="CuadroTexto 3"/>
          <p:cNvSpPr txBox="1">
            <a:spLocks noChangeArrowheads="1"/>
          </p:cNvSpPr>
          <p:nvPr/>
        </p:nvSpPr>
        <p:spPr bwMode="auto">
          <a:xfrm>
            <a:off x="312739" y="331788"/>
            <a:ext cx="11241086" cy="369332"/>
          </a:xfrm>
          <a:prstGeom prst="rect">
            <a:avLst/>
          </a:prstGeom>
          <a:solidFill>
            <a:srgbClr val="00B0F0"/>
          </a:solidFill>
          <a:ln w="9525">
            <a:solidFill>
              <a:schemeClr val="tx2"/>
            </a:solidFill>
            <a:miter lim="800000"/>
            <a:headEnd/>
            <a:tailEnd/>
          </a:ln>
        </p:spPr>
        <p:txBody>
          <a:bodyPr wrap="square">
            <a:spAutoFit/>
          </a:bodyPr>
          <a:lstStyle/>
          <a:p>
            <a:r>
              <a:rPr lang="ca-ES" dirty="0" smtClean="0">
                <a:solidFill>
                  <a:schemeClr val="bg1"/>
                </a:solidFill>
                <a:latin typeface="Open Sans"/>
                <a:ea typeface="Open Sans"/>
                <a:cs typeface="Open Sans"/>
              </a:rPr>
              <a:t>ACTIVITATS NÀUTIQUES</a:t>
            </a:r>
            <a:endParaRPr lang="ca-ES" b="1" dirty="0">
              <a:solidFill>
                <a:schemeClr val="bg1"/>
              </a:solidFill>
              <a:latin typeface="Open Sans"/>
              <a:ea typeface="Open Sans"/>
              <a:cs typeface="Open Sans"/>
            </a:endParaRPr>
          </a:p>
        </p:txBody>
      </p:sp>
      <p:sp>
        <p:nvSpPr>
          <p:cNvPr id="5" name="CuadroTexto 4"/>
          <p:cNvSpPr txBox="1"/>
          <p:nvPr/>
        </p:nvSpPr>
        <p:spPr>
          <a:xfrm>
            <a:off x="263296" y="943414"/>
            <a:ext cx="5743575" cy="369332"/>
          </a:xfrm>
          <a:prstGeom prst="rect">
            <a:avLst/>
          </a:prstGeom>
          <a:no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Hipòtesis i impactes de la nàutica</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ángulo 1"/>
          <p:cNvSpPr/>
          <p:nvPr/>
        </p:nvSpPr>
        <p:spPr>
          <a:xfrm>
            <a:off x="263296" y="1572253"/>
            <a:ext cx="12558401" cy="1938992"/>
          </a:xfrm>
          <a:prstGeom prst="rect">
            <a:avLst/>
          </a:prstGeom>
        </p:spPr>
        <p:txBody>
          <a:bodyPr wrap="square">
            <a:spAutoFit/>
          </a:bodyPr>
          <a:lstStyle/>
          <a:p>
            <a:r>
              <a:rPr lang="ca-ES" sz="2400" dirty="0" smtClean="0">
                <a:latin typeface="Open Sans" panose="020B0606030504020204" pitchFamily="34" charset="0"/>
                <a:ea typeface="Open Sans" panose="020B0606030504020204" pitchFamily="34" charset="0"/>
                <a:cs typeface="Open Sans" panose="020B0606030504020204" pitchFamily="34" charset="0"/>
              </a:rPr>
              <a:t>Costos </a:t>
            </a:r>
            <a:r>
              <a:rPr lang="ca-ES" sz="2400" dirty="0">
                <a:latin typeface="Open Sans" panose="020B0606030504020204" pitchFamily="34" charset="0"/>
                <a:ea typeface="Open Sans" panose="020B0606030504020204" pitchFamily="34" charset="0"/>
                <a:cs typeface="Open Sans" panose="020B0606030504020204" pitchFamily="34" charset="0"/>
              </a:rPr>
              <a:t>implantació: 300.000 centre d’activitats nàutiques </a:t>
            </a:r>
          </a:p>
          <a:p>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a:p>
            <a:r>
              <a:rPr lang="ca-ES" sz="2400" dirty="0" smtClean="0">
                <a:latin typeface="Open Sans" panose="020B0606030504020204" pitchFamily="34" charset="0"/>
                <a:ea typeface="Open Sans" panose="020B0606030504020204" pitchFamily="34" charset="0"/>
                <a:cs typeface="Open Sans" panose="020B0606030504020204" pitchFamily="34" charset="0"/>
              </a:rPr>
              <a:t>Costos </a:t>
            </a:r>
            <a:r>
              <a:rPr lang="ca-ES" sz="2400" dirty="0">
                <a:latin typeface="Open Sans" panose="020B0606030504020204" pitchFamily="34" charset="0"/>
                <a:ea typeface="Open Sans" panose="020B0606030504020204" pitchFamily="34" charset="0"/>
                <a:cs typeface="Open Sans" panose="020B0606030504020204" pitchFamily="34" charset="0"/>
              </a:rPr>
              <a:t>gestió: 25,000€ en material + 125,000 € en personal = 150.000 € / </a:t>
            </a:r>
            <a:r>
              <a:rPr lang="ca-ES" sz="2400" dirty="0" smtClean="0">
                <a:latin typeface="Open Sans" panose="020B0606030504020204" pitchFamily="34" charset="0"/>
                <a:ea typeface="Open Sans" panose="020B0606030504020204" pitchFamily="34" charset="0"/>
                <a:cs typeface="Open Sans" panose="020B0606030504020204" pitchFamily="34" charset="0"/>
              </a:rPr>
              <a:t>any</a:t>
            </a:r>
          </a:p>
          <a:p>
            <a:endParaRPr lang="ca-ES" sz="2400" dirty="0">
              <a:latin typeface="Open Sans" panose="020B0606030504020204" pitchFamily="34" charset="0"/>
              <a:ea typeface="Open Sans" panose="020B0606030504020204" pitchFamily="34" charset="0"/>
              <a:cs typeface="Open Sans" panose="020B0606030504020204" pitchFamily="34" charset="0"/>
            </a:endParaRPr>
          </a:p>
          <a:p>
            <a:r>
              <a:rPr lang="ca-ES" sz="2400" dirty="0">
                <a:latin typeface="Open Sans" panose="020B0606030504020204" pitchFamily="34" charset="0"/>
                <a:ea typeface="Open Sans" panose="020B0606030504020204" pitchFamily="34" charset="0"/>
                <a:cs typeface="Open Sans" panose="020B0606030504020204" pitchFamily="34" charset="0"/>
              </a:rPr>
              <a:t>Ingressos en cursos: en ordre magnitud uns </a:t>
            </a:r>
            <a:r>
              <a:rPr lang="ca-ES" sz="2400" b="1" dirty="0">
                <a:latin typeface="Open Sans" panose="020B0606030504020204" pitchFamily="34" charset="0"/>
                <a:ea typeface="Open Sans" panose="020B0606030504020204" pitchFamily="34" charset="0"/>
                <a:cs typeface="Open Sans" panose="020B0606030504020204" pitchFamily="34" charset="0"/>
              </a:rPr>
              <a:t>500.000 €/any</a:t>
            </a:r>
          </a:p>
        </p:txBody>
      </p:sp>
    </p:spTree>
    <p:extLst>
      <p:ext uri="{BB962C8B-B14F-4D97-AF65-F5344CB8AC3E}">
        <p14:creationId xmlns:p14="http://schemas.microsoft.com/office/powerpoint/2010/main" val="2216584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rot="19461202">
            <a:off x="2492377" y="2697762"/>
            <a:ext cx="6802430" cy="1569660"/>
          </a:xfrm>
          <a:prstGeom prst="rect">
            <a:avLst/>
          </a:prstGeom>
          <a:noFill/>
        </p:spPr>
        <p:txBody>
          <a:bodyPr wrap="square" rtlCol="0">
            <a:spAutoFit/>
          </a:bodyPr>
          <a:lstStyle/>
          <a:p>
            <a:r>
              <a:rPr lang="ca-ES" sz="9600" dirty="0" smtClean="0">
                <a:solidFill>
                  <a:schemeClr val="bg2">
                    <a:lumMod val="90000"/>
                  </a:schemeClr>
                </a:solidFill>
              </a:rPr>
              <a:t>ESBORRANY</a:t>
            </a:r>
            <a:endParaRPr lang="ca-ES" sz="9600" dirty="0">
              <a:solidFill>
                <a:schemeClr val="bg2">
                  <a:lumMod val="90000"/>
                </a:schemeClr>
              </a:solidFill>
            </a:endParaRPr>
          </a:p>
        </p:txBody>
      </p:sp>
      <p:sp>
        <p:nvSpPr>
          <p:cNvPr id="4" name="CuadroTexto 3"/>
          <p:cNvSpPr txBox="1">
            <a:spLocks noChangeArrowheads="1"/>
          </p:cNvSpPr>
          <p:nvPr/>
        </p:nvSpPr>
        <p:spPr bwMode="auto">
          <a:xfrm>
            <a:off x="312739" y="331788"/>
            <a:ext cx="11241086" cy="369332"/>
          </a:xfrm>
          <a:prstGeom prst="rect">
            <a:avLst/>
          </a:prstGeom>
          <a:solidFill>
            <a:srgbClr val="00B0F0"/>
          </a:solidFill>
          <a:ln w="9525">
            <a:solidFill>
              <a:schemeClr val="tx2"/>
            </a:solidFill>
            <a:miter lim="800000"/>
            <a:headEnd/>
            <a:tailEnd/>
          </a:ln>
        </p:spPr>
        <p:txBody>
          <a:bodyPr wrap="square">
            <a:spAutoFit/>
          </a:bodyPr>
          <a:lstStyle/>
          <a:p>
            <a:r>
              <a:rPr lang="ca-ES" dirty="0" smtClean="0">
                <a:solidFill>
                  <a:schemeClr val="bg1"/>
                </a:solidFill>
                <a:latin typeface="Open Sans"/>
                <a:ea typeface="Open Sans"/>
                <a:cs typeface="Open Sans"/>
              </a:rPr>
              <a:t>INDÚSTRIES BLAVES AL PORT</a:t>
            </a:r>
            <a:endParaRPr lang="ca-ES" b="1" dirty="0">
              <a:solidFill>
                <a:schemeClr val="bg1"/>
              </a:solidFill>
              <a:latin typeface="Open Sans"/>
              <a:ea typeface="Open Sans"/>
              <a:cs typeface="Open Sans"/>
            </a:endParaRPr>
          </a:p>
        </p:txBody>
      </p:sp>
      <p:sp>
        <p:nvSpPr>
          <p:cNvPr id="5" name="CuadroTexto 4"/>
          <p:cNvSpPr txBox="1"/>
          <p:nvPr/>
        </p:nvSpPr>
        <p:spPr>
          <a:xfrm>
            <a:off x="263296" y="943414"/>
            <a:ext cx="5743575" cy="369332"/>
          </a:xfrm>
          <a:prstGeom prst="rect">
            <a:avLst/>
          </a:prstGeom>
          <a:noFill/>
        </p:spPr>
        <p:txBody>
          <a:bodyPr wrap="square" rtlCol="0">
            <a:spAutoFit/>
          </a:bodyPr>
          <a:lstStyle/>
          <a:p>
            <a:r>
              <a:rPr lang="ca-ES" b="1" dirty="0" smtClean="0">
                <a:latin typeface="Open Sans" panose="020B0606030504020204" pitchFamily="34" charset="0"/>
                <a:ea typeface="Open Sans" panose="020B0606030504020204" pitchFamily="34" charset="0"/>
                <a:cs typeface="Open Sans" panose="020B0606030504020204" pitchFamily="34" charset="0"/>
              </a:rPr>
              <a:t>Impactes econòmics</a:t>
            </a: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p:cNvSpPr txBox="1"/>
          <p:nvPr/>
        </p:nvSpPr>
        <p:spPr>
          <a:xfrm>
            <a:off x="472846" y="1651322"/>
            <a:ext cx="10841496" cy="2462213"/>
          </a:xfrm>
          <a:prstGeom prst="rect">
            <a:avLst/>
          </a:prstGeom>
          <a:solidFill>
            <a:schemeClr val="bg1">
              <a:alpha val="70000"/>
            </a:schemeClr>
          </a:solidFill>
        </p:spPr>
        <p:txBody>
          <a:bodyPr wrap="square" rtlCol="0">
            <a:spAutoFit/>
          </a:bodyPr>
          <a:lstStyle/>
          <a:p>
            <a:r>
              <a:rPr lang="ca-ES" sz="2400" dirty="0" smtClean="0">
                <a:latin typeface="Open Sans" panose="020B0606030504020204" pitchFamily="34" charset="0"/>
                <a:ea typeface="Open Sans" panose="020B0606030504020204" pitchFamily="34" charset="0"/>
                <a:cs typeface="Open Sans" panose="020B0606030504020204" pitchFamily="34" charset="0"/>
              </a:rPr>
              <a:t>Construcció de la nova àrea tècnica per iots: </a:t>
            </a:r>
            <a:r>
              <a:rPr lang="ca-ES" sz="2400" b="1" dirty="0" smtClean="0">
                <a:latin typeface="Open Sans" panose="020B0606030504020204" pitchFamily="34" charset="0"/>
                <a:ea typeface="Open Sans" panose="020B0606030504020204" pitchFamily="34" charset="0"/>
                <a:cs typeface="Open Sans" panose="020B0606030504020204" pitchFamily="34" charset="0"/>
              </a:rPr>
              <a:t>11 M€</a:t>
            </a:r>
          </a:p>
          <a:p>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a:p>
            <a:r>
              <a:rPr lang="ca-ES" sz="2400" dirty="0" smtClean="0">
                <a:latin typeface="Open Sans" panose="020B0606030504020204" pitchFamily="34" charset="0"/>
                <a:ea typeface="Open Sans" panose="020B0606030504020204" pitchFamily="34" charset="0"/>
                <a:cs typeface="Open Sans" panose="020B0606030504020204" pitchFamily="34" charset="0"/>
              </a:rPr>
              <a:t>Construcció de l’Estació Nàutica: </a:t>
            </a:r>
            <a:r>
              <a:rPr lang="ca-ES" sz="2400" b="1" dirty="0" smtClean="0">
                <a:latin typeface="Open Sans" panose="020B0606030504020204" pitchFamily="34" charset="0"/>
                <a:ea typeface="Open Sans" panose="020B0606030504020204" pitchFamily="34" charset="0"/>
                <a:cs typeface="Open Sans" panose="020B0606030504020204" pitchFamily="34" charset="0"/>
              </a:rPr>
              <a:t>2 M€</a:t>
            </a:r>
          </a:p>
          <a:p>
            <a:endParaRPr lang="ca-ES" sz="2400" dirty="0">
              <a:latin typeface="Open Sans" panose="020B0606030504020204" pitchFamily="34" charset="0"/>
              <a:ea typeface="Open Sans" panose="020B0606030504020204" pitchFamily="34" charset="0"/>
              <a:cs typeface="Open Sans" panose="020B0606030504020204" pitchFamily="34" charset="0"/>
            </a:endParaRPr>
          </a:p>
          <a:p>
            <a:r>
              <a:rPr lang="ca-ES" sz="2400" dirty="0" smtClean="0">
                <a:latin typeface="Open Sans" panose="020B0606030504020204" pitchFamily="34" charset="0"/>
                <a:ea typeface="Open Sans" panose="020B0606030504020204" pitchFamily="34" charset="0"/>
                <a:cs typeface="Open Sans" panose="020B0606030504020204" pitchFamily="34" charset="0"/>
              </a:rPr>
              <a:t>Augment previst de la xifra de negocis: </a:t>
            </a:r>
            <a:r>
              <a:rPr lang="ca-ES" sz="2400" b="1" dirty="0" smtClean="0">
                <a:latin typeface="Open Sans" panose="020B0606030504020204" pitchFamily="34" charset="0"/>
                <a:ea typeface="Open Sans" panose="020B0606030504020204" pitchFamily="34" charset="0"/>
                <a:cs typeface="Open Sans" panose="020B0606030504020204" pitchFamily="34" charset="0"/>
              </a:rPr>
              <a:t>15M€</a:t>
            </a:r>
          </a:p>
          <a:p>
            <a:endParaRPr lang="ca-ES" dirty="0">
              <a:latin typeface="Open Sans" panose="020B0606030504020204" pitchFamily="34" charset="0"/>
              <a:ea typeface="Open Sans" panose="020B0606030504020204" pitchFamily="34" charset="0"/>
              <a:cs typeface="Open Sans" panose="020B0606030504020204" pitchFamily="34" charset="0"/>
            </a:endParaRPr>
          </a:p>
          <a:p>
            <a:endParaRPr lang="ca-ES" sz="1600" dirty="0" smtClean="0"/>
          </a:p>
        </p:txBody>
      </p:sp>
    </p:spTree>
    <p:extLst>
      <p:ext uri="{BB962C8B-B14F-4D97-AF65-F5344CB8AC3E}">
        <p14:creationId xmlns:p14="http://schemas.microsoft.com/office/powerpoint/2010/main" val="1487417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ACCIONS AJUNTAMENT DE MATARÓ A CURT TERMINI </a:t>
            </a:r>
          </a:p>
        </p:txBody>
      </p:sp>
    </p:spTree>
    <p:extLst>
      <p:ext uri="{BB962C8B-B14F-4D97-AF65-F5344CB8AC3E}">
        <p14:creationId xmlns:p14="http://schemas.microsoft.com/office/powerpoint/2010/main" val="7295825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213047"/>
            <a:ext cx="11671301" cy="6098853"/>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Accions Ajuntament de Mataró a Curt Termini </a:t>
            </a:r>
          </a:p>
          <a:p>
            <a:endParaRPr lang="ca-ES" sz="2400" b="1" dirty="0"/>
          </a:p>
          <a:p>
            <a:pPr marL="457200" indent="-457200">
              <a:buFont typeface="+mj-lt"/>
              <a:buAutoNum type="arabicPeriod"/>
            </a:pP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Impuls </a:t>
            </a:r>
            <a:r>
              <a:rPr lang="ca-E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activitats socials i culturals </a:t>
            </a:r>
            <a:r>
              <a:rPr lang="ca-ES" sz="2000" dirty="0" smtClean="0">
                <a:latin typeface="Open Sans" panose="020B0606030504020204" pitchFamily="34" charset="0"/>
                <a:ea typeface="Open Sans" panose="020B0606030504020204" pitchFamily="34" charset="0"/>
                <a:cs typeface="Open Sans" panose="020B0606030504020204" pitchFamily="34" charset="0"/>
              </a:rPr>
              <a:t>(</a:t>
            </a:r>
            <a:r>
              <a:rPr lang="ca-ES" sz="2000" dirty="0" err="1" smtClean="0">
                <a:latin typeface="Open Sans" panose="020B0606030504020204" pitchFamily="34" charset="0"/>
                <a:ea typeface="Open Sans" panose="020B0606030504020204" pitchFamily="34" charset="0"/>
                <a:cs typeface="Open Sans" panose="020B0606030504020204" pitchFamily="34" charset="0"/>
              </a:rPr>
              <a:t>p.e</a:t>
            </a:r>
            <a:r>
              <a:rPr lang="ca-ES" sz="2000" dirty="0" smtClean="0">
                <a:latin typeface="Open Sans" panose="020B0606030504020204" pitchFamily="34" charset="0"/>
                <a:ea typeface="Open Sans" panose="020B0606030504020204" pitchFamily="34" charset="0"/>
                <a:cs typeface="Open Sans" panose="020B0606030504020204" pitchFamily="34" charset="0"/>
              </a:rPr>
              <a:t>. Educació ambiental, esport...) amb les associacions ciutadanes, en el marc del Pla Estratègic del Port:  una persona a ple temps</a:t>
            </a:r>
            <a:endParaRPr lang="ca-ES"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endParaRPr lang="ca-ES" sz="2000" dirty="0" smtClean="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Gestió municipal del comerç al port </a:t>
            </a:r>
            <a:r>
              <a:rPr lang="ca-ES" sz="2000" dirty="0" smtClean="0">
                <a:latin typeface="Open Sans" panose="020B0606030504020204" pitchFamily="34" charset="0"/>
                <a:ea typeface="Open Sans" panose="020B0606030504020204" pitchFamily="34" charset="0"/>
                <a:cs typeface="Open Sans" panose="020B0606030504020204" pitchFamily="34" charset="0"/>
              </a:rPr>
              <a:t>en el marc del Pla comercial, concurs d’idees: una </a:t>
            </a:r>
            <a:r>
              <a:rPr lang="ca-ES" sz="2000" dirty="0">
                <a:latin typeface="Open Sans" panose="020B0606030504020204" pitchFamily="34" charset="0"/>
                <a:ea typeface="Open Sans" panose="020B0606030504020204" pitchFamily="34" charset="0"/>
                <a:cs typeface="Open Sans" panose="020B0606030504020204" pitchFamily="34" charset="0"/>
              </a:rPr>
              <a:t>persona a ple </a:t>
            </a:r>
            <a:r>
              <a:rPr lang="ca-ES" sz="2000" dirty="0" smtClean="0">
                <a:latin typeface="Open Sans" panose="020B0606030504020204" pitchFamily="34" charset="0"/>
                <a:ea typeface="Open Sans" panose="020B0606030504020204" pitchFamily="34" charset="0"/>
                <a:cs typeface="Open Sans" panose="020B0606030504020204" pitchFamily="34" charset="0"/>
              </a:rPr>
              <a:t>temps</a:t>
            </a:r>
          </a:p>
          <a:p>
            <a:pPr marL="457200" indent="-457200">
              <a:buFont typeface="+mj-lt"/>
              <a:buAutoNum type="arabicPeriod"/>
            </a:pPr>
            <a:endParaRPr lang="ca-ES" sz="2000" dirty="0" smtClean="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Programa d’inversions de millora urbana i accessibilitat al mar </a:t>
            </a:r>
            <a:r>
              <a:rPr lang="ca-ES" sz="2000" dirty="0" smtClean="0">
                <a:latin typeface="Open Sans" panose="020B0606030504020204" pitchFamily="34" charset="0"/>
                <a:ea typeface="Open Sans" panose="020B0606030504020204" pitchFamily="34" charset="0"/>
                <a:cs typeface="Open Sans" panose="020B0606030504020204" pitchFamily="34" charset="0"/>
              </a:rPr>
              <a:t>(</a:t>
            </a:r>
            <a:r>
              <a:rPr lang="ca-ES" sz="2000" dirty="0" err="1" smtClean="0">
                <a:latin typeface="Open Sans" panose="020B0606030504020204" pitchFamily="34" charset="0"/>
                <a:ea typeface="Open Sans" panose="020B0606030504020204" pitchFamily="34" charset="0"/>
                <a:cs typeface="Open Sans" panose="020B0606030504020204" pitchFamily="34" charset="0"/>
              </a:rPr>
              <a:t>p.e</a:t>
            </a:r>
            <a:r>
              <a:rPr lang="ca-ES" sz="2000" dirty="0" smtClean="0">
                <a:latin typeface="Open Sans" panose="020B0606030504020204" pitchFamily="34" charset="0"/>
                <a:ea typeface="Open Sans" panose="020B0606030504020204" pitchFamily="34" charset="0"/>
                <a:cs typeface="Open Sans" panose="020B0606030504020204" pitchFamily="34" charset="0"/>
              </a:rPr>
              <a:t>. Estudi de mobilitat generada per activitats al mar/aparcament, itineraris de vianants, serveis de transport, millora del paisatge urbà...) en relació Pla de Mobilitat, Anella Verda, i el passeig marítim del Maresme en relació ADIF.</a:t>
            </a:r>
          </a:p>
          <a:p>
            <a:pPr marL="457200" indent="-457200">
              <a:buFont typeface="+mj-lt"/>
              <a:buAutoNum type="arabicPeriod"/>
            </a:pPr>
            <a:endParaRPr lang="ca-ES" sz="2000" dirty="0" smtClean="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Grup de treball de suport/coordinació Port, </a:t>
            </a:r>
            <a:r>
              <a:rPr lang="ca-ES" sz="2000" b="1" dirty="0" err="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Eurecat</a:t>
            </a: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 i </a:t>
            </a:r>
            <a:r>
              <a:rPr lang="ca-ES" sz="2000" b="1" dirty="0" err="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Tecnocampus</a:t>
            </a: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ca-ES" sz="2000" dirty="0" smtClean="0">
                <a:latin typeface="Open Sans" panose="020B0606030504020204" pitchFamily="34" charset="0"/>
                <a:ea typeface="Open Sans" panose="020B0606030504020204" pitchFamily="34" charset="0"/>
                <a:cs typeface="Open Sans" panose="020B0606030504020204" pitchFamily="34" charset="0"/>
              </a:rPr>
              <a:t>en dinamització d’activitats econòmiques dins del pla Mataró 2022</a:t>
            </a:r>
          </a:p>
          <a:p>
            <a:pPr marL="457200" indent="-457200">
              <a:buFont typeface="+mj-lt"/>
              <a:buAutoNum type="arabicPeriod"/>
            </a:pPr>
            <a:endParaRPr lang="ca-ES" sz="2000" dirty="0" smtClean="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ca-ES" sz="20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Pla de difusió de les oportunitats estratègiques vinculades al caràcter marítim de Mataró </a:t>
            </a:r>
            <a:r>
              <a:rPr lang="ca-ES" sz="2000" dirty="0" smtClean="0">
                <a:latin typeface="Open Sans" panose="020B0606030504020204" pitchFamily="34" charset="0"/>
                <a:ea typeface="Open Sans" panose="020B0606030504020204" pitchFamily="34" charset="0"/>
                <a:cs typeface="Open Sans" panose="020B0606030504020204" pitchFamily="34" charset="0"/>
              </a:rPr>
              <a:t>a les institucions/associacions ciutadanes i departaments de l’Ajuntament</a:t>
            </a:r>
          </a:p>
          <a:p>
            <a:endParaRPr lang="ca-ES" sz="2400" b="1" dirty="0" smtClean="0"/>
          </a:p>
        </p:txBody>
      </p:sp>
    </p:spTree>
    <p:extLst>
      <p:ext uri="{BB962C8B-B14F-4D97-AF65-F5344CB8AC3E}">
        <p14:creationId xmlns:p14="http://schemas.microsoft.com/office/powerpoint/2010/main" val="341772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514132" y="462531"/>
            <a:ext cx="11160125" cy="5848350"/>
          </a:xfrm>
        </p:spPr>
        <p:txBody>
          <a:bodyPr rtlCol="0">
            <a:normAutofit lnSpcReduction="10000"/>
          </a:bodyPr>
          <a:lstStyle/>
          <a:p>
            <a:pPr marL="0" indent="0" fontAlgn="auto">
              <a:lnSpc>
                <a:spcPct val="150000"/>
              </a:lnSpc>
              <a:spcAft>
                <a:spcPts val="0"/>
              </a:spcAft>
              <a:buFont typeface="Arial" panose="020B0604020202020204" pitchFamily="34" charset="0"/>
              <a:buNone/>
              <a:defRPr/>
            </a:pPr>
            <a:r>
              <a:rPr lang="ca-ES" sz="1300" b="1" dirty="0" smtClean="0">
                <a:latin typeface="Open Sans" panose="020B0606030504020204" pitchFamily="34" charset="0"/>
                <a:ea typeface="Open Sans" panose="020B0606030504020204" pitchFamily="34" charset="0"/>
                <a:cs typeface="Open Sans" panose="020B0606030504020204" pitchFamily="34" charset="0"/>
              </a:rPr>
              <a:t>Reflexió i Planificació Estratègica. Mataró 2022 – Ajuntament de Mataró (2017). </a:t>
            </a:r>
            <a:r>
              <a:rPr lang="ca-ES" sz="1200" dirty="0" smtClean="0">
                <a:latin typeface="Open Sans" panose="020B0606030504020204" pitchFamily="34" charset="0"/>
                <a:ea typeface="Open Sans" panose="020B0606030504020204" pitchFamily="34" charset="0"/>
                <a:cs typeface="Open Sans" panose="020B0606030504020204" pitchFamily="34" charset="0"/>
              </a:rPr>
              <a:t>Necessitat </a:t>
            </a:r>
            <a:r>
              <a:rPr lang="ca-ES" sz="1200" dirty="0">
                <a:latin typeface="Open Sans" panose="020B0606030504020204" pitchFamily="34" charset="0"/>
                <a:ea typeface="Open Sans" panose="020B0606030504020204" pitchFamily="34" charset="0"/>
                <a:cs typeface="Open Sans" panose="020B0606030504020204" pitchFamily="34" charset="0"/>
              </a:rPr>
              <a:t>de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generar ocupació i capacitació</a:t>
            </a:r>
            <a:r>
              <a:rPr lang="ca-ES" sz="1200" dirty="0">
                <a:latin typeface="Open Sans" panose="020B0606030504020204" pitchFamily="34" charset="0"/>
                <a:ea typeface="Open Sans" panose="020B0606030504020204" pitchFamily="34" charset="0"/>
                <a:cs typeface="Open Sans" panose="020B0606030504020204" pitchFamily="34" charset="0"/>
              </a:rPr>
              <a:t>. </a:t>
            </a:r>
            <a:r>
              <a:rPr lang="ca-ES" sz="1200" dirty="0" smtClean="0">
                <a:latin typeface="Open Sans" panose="020B0606030504020204" pitchFamily="34" charset="0"/>
                <a:ea typeface="Open Sans" panose="020B0606030504020204" pitchFamily="34" charset="0"/>
                <a:cs typeface="Open Sans" panose="020B0606030504020204" pitchFamily="34" charset="0"/>
              </a:rPr>
              <a:t>Foment </a:t>
            </a:r>
            <a:r>
              <a:rPr lang="ca-ES" sz="1200" dirty="0">
                <a:latin typeface="Open Sans" panose="020B0606030504020204" pitchFamily="34" charset="0"/>
                <a:ea typeface="Open Sans" panose="020B0606030504020204" pitchFamily="34" charset="0"/>
                <a:cs typeface="Open Sans" panose="020B0606030504020204" pitchFamily="34" charset="0"/>
              </a:rPr>
              <a:t>de la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vinculació territorial</a:t>
            </a:r>
            <a:r>
              <a:rPr lang="ca-ES" sz="1200" dirty="0" smtClean="0">
                <a:latin typeface="Open Sans" panose="020B0606030504020204" pitchFamily="34" charset="0"/>
                <a:ea typeface="Open Sans" panose="020B0606030504020204" pitchFamily="34" charset="0"/>
                <a:cs typeface="Open Sans" panose="020B0606030504020204" pitchFamily="34" charset="0"/>
              </a:rPr>
              <a:t>.  </a:t>
            </a:r>
            <a:r>
              <a:rPr lang="ca-ES" sz="1200" dirty="0">
                <a:latin typeface="Open Sans" panose="020B0606030504020204" pitchFamily="34" charset="0"/>
                <a:ea typeface="Open Sans" panose="020B0606030504020204" pitchFamily="34" charset="0"/>
                <a:cs typeface="Open Sans" panose="020B0606030504020204" pitchFamily="34" charset="0"/>
              </a:rPr>
              <a:t>Millora de la intervenció integral per a la convivència i enfortiment de la cohesió social</a:t>
            </a:r>
            <a:r>
              <a:rPr lang="ca-ES" sz="1200" dirty="0" smtClean="0">
                <a:latin typeface="Open Sans" panose="020B0606030504020204" pitchFamily="34" charset="0"/>
                <a:ea typeface="Open Sans" panose="020B0606030504020204" pitchFamily="34" charset="0"/>
                <a:cs typeface="Open Sans" panose="020B0606030504020204" pitchFamily="34" charset="0"/>
              </a:rPr>
              <a:t>. Especialització </a:t>
            </a:r>
            <a:r>
              <a:rPr lang="ca-ES" sz="1200" dirty="0">
                <a:latin typeface="Open Sans" panose="020B0606030504020204" pitchFamily="34" charset="0"/>
                <a:ea typeface="Open Sans" panose="020B0606030504020204" pitchFamily="34" charset="0"/>
                <a:cs typeface="Open Sans" panose="020B0606030504020204" pitchFamily="34" charset="0"/>
              </a:rPr>
              <a:t>i </a:t>
            </a:r>
            <a:r>
              <a:rPr lang="ca-ES" sz="1200" dirty="0" smtClean="0">
                <a:latin typeface="Open Sans" panose="020B0606030504020204" pitchFamily="34" charset="0"/>
                <a:ea typeface="Open Sans" panose="020B0606030504020204" pitchFamily="34" charset="0"/>
                <a:cs typeface="Open Sans" panose="020B0606030504020204" pitchFamily="34" charset="0"/>
              </a:rPr>
              <a:t>innovació en el tèxtil</a:t>
            </a:r>
            <a:r>
              <a:rPr lang="ca-ES" sz="1200" dirty="0">
                <a:latin typeface="Open Sans" panose="020B0606030504020204" pitchFamily="34" charset="0"/>
                <a:ea typeface="Open Sans" panose="020B0606030504020204" pitchFamily="34" charset="0"/>
                <a:cs typeface="Open Sans" panose="020B0606030504020204" pitchFamily="34" charset="0"/>
              </a:rPr>
              <a:t>, sociosanitari,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esport i el turisme</a:t>
            </a:r>
            <a:r>
              <a:rPr lang="ca-ES" sz="1200" dirty="0" smtClean="0">
                <a:latin typeface="Open Sans" panose="020B0606030504020204" pitchFamily="34" charset="0"/>
                <a:ea typeface="Open Sans" panose="020B0606030504020204" pitchFamily="34" charset="0"/>
                <a:cs typeface="Open Sans" panose="020B0606030504020204" pitchFamily="34" charset="0"/>
              </a:rPr>
              <a:t>, àmbits que han </a:t>
            </a:r>
            <a:r>
              <a:rPr lang="ca-ES" sz="1200" dirty="0">
                <a:latin typeface="Open Sans" panose="020B0606030504020204" pitchFamily="34" charset="0"/>
                <a:ea typeface="Open Sans" panose="020B0606030504020204" pitchFamily="34" charset="0"/>
                <a:cs typeface="Open Sans" panose="020B0606030504020204" pitchFamily="34" charset="0"/>
              </a:rPr>
              <a:t>de liderar els processos d’innovació</a:t>
            </a:r>
            <a:r>
              <a:rPr lang="ca-ES" sz="1200" dirty="0" smtClean="0">
                <a:latin typeface="Open Sans" panose="020B0606030504020204" pitchFamily="34" charset="0"/>
                <a:ea typeface="Open Sans" panose="020B0606030504020204" pitchFamily="34" charset="0"/>
                <a:cs typeface="Open Sans" panose="020B0606030504020204" pitchFamily="34" charset="0"/>
              </a:rPr>
              <a:t>. </a:t>
            </a:r>
            <a:r>
              <a:rPr lang="ca-ES"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Reforç</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imatge i nou relat de la ciutat</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ca-ES" sz="1200" dirty="0">
                <a:latin typeface="Open Sans" panose="020B0606030504020204" pitchFamily="34" charset="0"/>
                <a:ea typeface="Open Sans" panose="020B0606030504020204" pitchFamily="34" charset="0"/>
                <a:cs typeface="Open Sans" panose="020B0606030504020204" pitchFamily="34" charset="0"/>
              </a:rPr>
              <a:t> </a:t>
            </a: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Pla Estratègic 2016 – 2030 del Port de Mataró – Consorci Port de Mataró (2017). </a:t>
            </a:r>
            <a:r>
              <a:rPr lang="ca-ES" sz="1200" dirty="0">
                <a:latin typeface="Open Sans" panose="020B0606030504020204" pitchFamily="34" charset="0"/>
                <a:ea typeface="Open Sans" panose="020B0606030504020204" pitchFamily="34" charset="0"/>
                <a:cs typeface="Open Sans" panose="020B0606030504020204" pitchFamily="34" charset="0"/>
              </a:rPr>
              <a:t>Impulsar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 comercial </a:t>
            </a:r>
            <a:r>
              <a:rPr lang="ca-ES" sz="1200" dirty="0">
                <a:latin typeface="Open Sans" panose="020B0606030504020204" pitchFamily="34" charset="0"/>
                <a:ea typeface="Open Sans" panose="020B0606030504020204" pitchFamily="34" charset="0"/>
                <a:cs typeface="Open Sans" panose="020B0606030504020204" pitchFamily="34" charset="0"/>
              </a:rPr>
              <a:t>de qualitat, Gestió activa i oberta a la ciutat del Port. Promoure i finançar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activitats d’interès social i econòmic vinculades a les activitats nàutiques</a:t>
            </a:r>
            <a:r>
              <a:rPr lang="ca-ES" sz="1200" dirty="0">
                <a:latin typeface="Open Sans" panose="020B0606030504020204" pitchFamily="34" charset="0"/>
                <a:ea typeface="Open Sans" panose="020B0606030504020204" pitchFamily="34" charset="0"/>
                <a:cs typeface="Open Sans" panose="020B0606030504020204" pitchFamily="34" charset="0"/>
              </a:rPr>
              <a:t>. El port com equipament públic multiserveis lligada a la seva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connexió amb la ciutat </a:t>
            </a:r>
            <a:r>
              <a:rPr lang="ca-ES" sz="1200" dirty="0">
                <a:latin typeface="Open Sans" panose="020B0606030504020204" pitchFamily="34" charset="0"/>
                <a:ea typeface="Open Sans" panose="020B0606030504020204" pitchFamily="34" charset="0"/>
                <a:cs typeface="Open Sans" panose="020B0606030504020204" pitchFamily="34" charset="0"/>
              </a:rPr>
              <a:t>a més de l’activitat nàutica i el front marítim de la ciutat</a:t>
            </a:r>
            <a:r>
              <a:rPr lang="ca-ES" sz="1200" dirty="0" smtClean="0">
                <a:latin typeface="Open Sans" panose="020B0606030504020204" pitchFamily="34" charset="0"/>
                <a:ea typeface="Open Sans" panose="020B0606030504020204" pitchFamily="34" charset="0"/>
                <a:cs typeface="Open Sans" panose="020B0606030504020204" pitchFamily="34" charset="0"/>
              </a:rPr>
              <a:t>.</a:t>
            </a: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Pla de Projecció Exterior de la Ciutat de Mataró – Ajuntament de Mataró &amp; </a:t>
            </a:r>
            <a:r>
              <a:rPr lang="ca-ES" sz="1300" b="1" dirty="0" err="1">
                <a:latin typeface="Open Sans" panose="020B0606030504020204" pitchFamily="34" charset="0"/>
                <a:ea typeface="Open Sans" panose="020B0606030504020204" pitchFamily="34" charset="0"/>
                <a:cs typeface="Open Sans" panose="020B0606030504020204" pitchFamily="34" charset="0"/>
              </a:rPr>
              <a:t>Tecnocampus</a:t>
            </a:r>
            <a:r>
              <a:rPr lang="ca-ES" sz="1300" b="1" dirty="0">
                <a:latin typeface="Open Sans" panose="020B0606030504020204" pitchFamily="34" charset="0"/>
                <a:ea typeface="Open Sans" panose="020B0606030504020204" pitchFamily="34" charset="0"/>
                <a:cs typeface="Open Sans" panose="020B0606030504020204" pitchFamily="34" charset="0"/>
              </a:rPr>
              <a:t> (2015). </a:t>
            </a:r>
            <a:r>
              <a:rPr lang="ca-ES" sz="1200" dirty="0">
                <a:latin typeface="Open Sans" panose="020B0606030504020204" pitchFamily="34" charset="0"/>
                <a:ea typeface="Open Sans" panose="020B0606030504020204" pitchFamily="34" charset="0"/>
                <a:cs typeface="Open Sans" panose="020B0606030504020204" pitchFamily="34" charset="0"/>
              </a:rPr>
              <a:t>Mataró – “Ciutat Mediterrània”: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dotar al front marítim i al port de Mataró d’una rellevància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 nivell internacional vinculada a la reparació d’eslores mitjanes i impulsar els sectors empresarials vinculats al mar; promoure el turisme</a:t>
            </a:r>
            <a:r>
              <a:rPr lang="ca-ES" sz="1200" dirty="0">
                <a:latin typeface="Open Sans" panose="020B0606030504020204" pitchFamily="34" charset="0"/>
                <a:ea typeface="Open Sans" panose="020B0606030504020204" pitchFamily="34" charset="0"/>
                <a:cs typeface="Open Sans" panose="020B0606030504020204" pitchFamily="34" charset="0"/>
              </a:rPr>
              <a:t>. </a:t>
            </a: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Revisió del Pla d’Actuació per a la Promoció de la ciutat de Mataró (2014). </a:t>
            </a:r>
            <a:r>
              <a:rPr lang="ca-ES" sz="1200" dirty="0">
                <a:latin typeface="Open Sans" panose="020B0606030504020204" pitchFamily="34" charset="0"/>
                <a:ea typeface="Open Sans" panose="020B0606030504020204" pitchFamily="34" charset="0"/>
                <a:cs typeface="Open Sans" panose="020B0606030504020204" pitchFamily="34" charset="0"/>
              </a:rPr>
              <a:t>Consolidar Mataró com a destinació turística ha de permet avançar cap a la diversificació dels seus motors de creixement i sobretot potenciar de forma sinèrgica el paper de la ciutat com a centre de serveis de tot tipus. El turisme té un paper dinamitzador d’altres sectors. Model propi.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L’estratègia de desenvolupament turístic ha de ser molt focalitzada</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territorialment amb la creació d’una zona turística territorialment concentrada</a:t>
            </a:r>
            <a:r>
              <a:rPr lang="ca-ES" sz="1200" dirty="0">
                <a:latin typeface="Open Sans" panose="020B0606030504020204" pitchFamily="34" charset="0"/>
                <a:ea typeface="Open Sans" panose="020B0606030504020204" pitchFamily="34" charset="0"/>
                <a:cs typeface="Open Sans" panose="020B0606030504020204" pitchFamily="34" charset="0"/>
              </a:rPr>
              <a:t>, i comercialment, concentrant-se en els productes. </a:t>
            </a: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300" i="1"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52160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072914" y="5950857"/>
            <a:ext cx="2119086" cy="907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337" name="Título 1"/>
          <p:cNvSpPr>
            <a:spLocks noGrp="1"/>
          </p:cNvSpPr>
          <p:nvPr>
            <p:ph type="title"/>
          </p:nvPr>
        </p:nvSpPr>
        <p:spPr/>
        <p:txBody>
          <a:bodyPr/>
          <a:lstStyle/>
          <a:p>
            <a:r>
              <a:rPr lang="ca-ES" sz="2800" b="1" dirty="0" smtClean="0">
                <a:solidFill>
                  <a:schemeClr val="tx2"/>
                </a:solidFill>
                <a:latin typeface="Open Sans"/>
                <a:ea typeface="Open Sans"/>
                <a:cs typeface="Open Sans"/>
              </a:rPr>
              <a:t>Pla d’Acció: “Mar en Valor” vinculat a Mataró 2022</a:t>
            </a:r>
          </a:p>
        </p:txBody>
      </p:sp>
      <p:sp>
        <p:nvSpPr>
          <p:cNvPr id="14339" name="CuadroTexto 2"/>
          <p:cNvSpPr txBox="1">
            <a:spLocks noChangeArrowheads="1"/>
          </p:cNvSpPr>
          <p:nvPr/>
        </p:nvSpPr>
        <p:spPr bwMode="auto">
          <a:xfrm>
            <a:off x="898525" y="6394450"/>
            <a:ext cx="10375900" cy="368300"/>
          </a:xfrm>
          <a:prstGeom prst="rect">
            <a:avLst/>
          </a:prstGeom>
          <a:noFill/>
          <a:ln w="9525">
            <a:noFill/>
            <a:miter lim="800000"/>
            <a:headEnd/>
            <a:tailEnd/>
          </a:ln>
        </p:spPr>
        <p:txBody>
          <a:bodyPr>
            <a:spAutoFit/>
          </a:bodyPr>
          <a:lstStyle/>
          <a:p>
            <a:pPr algn="ctr"/>
            <a:r>
              <a:rPr lang="ca-ES">
                <a:latin typeface="Calibri" pitchFamily="34" charset="0"/>
              </a:rPr>
              <a:t>Oriol Biosca </a:t>
            </a:r>
            <a:r>
              <a:rPr lang="ca-ES">
                <a:latin typeface="Calibri" pitchFamily="34" charset="0"/>
                <a:hlinkClick r:id="rId2"/>
              </a:rPr>
              <a:t>obiosca@mcrit.com</a:t>
            </a:r>
            <a:r>
              <a:rPr lang="ca-ES">
                <a:latin typeface="Calibri" pitchFamily="34" charset="0"/>
              </a:rPr>
              <a:t>  -  Laura Noguera </a:t>
            </a:r>
            <a:r>
              <a:rPr lang="ca-ES">
                <a:latin typeface="Calibri" pitchFamily="34" charset="0"/>
                <a:hlinkClick r:id="rId3"/>
              </a:rPr>
              <a:t>lnoguera@mcrit.com</a:t>
            </a:r>
            <a:r>
              <a:rPr lang="ca-ES">
                <a:latin typeface="Calibri" pitchFamily="34" charset="0"/>
              </a:rPr>
              <a:t> </a:t>
            </a:r>
            <a:endParaRPr lang="es-ES">
              <a:latin typeface="Calibri" pitchFamily="34" charset="0"/>
            </a:endParaRPr>
          </a:p>
        </p:txBody>
      </p:sp>
      <p:pic>
        <p:nvPicPr>
          <p:cNvPr id="3" name="Imagen 2"/>
          <p:cNvPicPr>
            <a:picLocks noChangeAspect="1"/>
          </p:cNvPicPr>
          <p:nvPr/>
        </p:nvPicPr>
        <p:blipFill>
          <a:blip r:embed="rId4"/>
          <a:stretch>
            <a:fillRect/>
          </a:stretch>
        </p:blipFill>
        <p:spPr>
          <a:xfrm>
            <a:off x="9898743" y="1"/>
            <a:ext cx="2293257" cy="647508"/>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385206"/>
            <a:ext cx="12189733" cy="4875893"/>
          </a:xfrm>
          <a:prstGeom prst="rect">
            <a:avLst/>
          </a:prstGeom>
        </p:spPr>
      </p:pic>
      <p:sp>
        <p:nvSpPr>
          <p:cNvPr id="5" name="CuadroTexto 4"/>
          <p:cNvSpPr txBox="1"/>
          <p:nvPr/>
        </p:nvSpPr>
        <p:spPr>
          <a:xfrm>
            <a:off x="207432" y="6041393"/>
            <a:ext cx="2064989" cy="261610"/>
          </a:xfrm>
          <a:prstGeom prst="rect">
            <a:avLst/>
          </a:prstGeom>
          <a:noFill/>
        </p:spPr>
        <p:txBody>
          <a:bodyPr wrap="none" rtlCol="0">
            <a:spAutoFit/>
          </a:bodyPr>
          <a:lstStyle/>
          <a:p>
            <a:r>
              <a:rPr lang="ca-ES" sz="1100" b="1" i="1" dirty="0" smtClean="0">
                <a:solidFill>
                  <a:schemeClr val="bg1">
                    <a:lumMod val="95000"/>
                  </a:schemeClr>
                </a:solidFill>
              </a:rPr>
              <a:t>Mataró 1920, carrer Sant Felicià</a:t>
            </a:r>
            <a:endParaRPr lang="es-ES" sz="1100" b="1" i="1" dirty="0">
              <a:solidFill>
                <a:schemeClr val="bg1">
                  <a:lumMod val="95000"/>
                </a:schemeClr>
              </a:solidFill>
            </a:endParaRPr>
          </a:p>
        </p:txBody>
      </p:sp>
      <p:pic>
        <p:nvPicPr>
          <p:cNvPr id="6" name="Imagen 5"/>
          <p:cNvPicPr>
            <a:picLocks noChangeAspect="1"/>
          </p:cNvPicPr>
          <p:nvPr/>
        </p:nvPicPr>
        <p:blipFill rotWithShape="1">
          <a:blip r:embed="rId6"/>
          <a:srcRect t="21082"/>
          <a:stretch/>
        </p:blipFill>
        <p:spPr>
          <a:xfrm>
            <a:off x="-10660" y="7266210"/>
            <a:ext cx="12194269" cy="4605874"/>
          </a:xfrm>
          <a:prstGeom prst="rect">
            <a:avLst/>
          </a:prstGeom>
        </p:spPr>
      </p:pic>
    </p:spTree>
    <p:extLst>
      <p:ext uri="{BB962C8B-B14F-4D97-AF65-F5344CB8AC3E}">
        <p14:creationId xmlns:p14="http://schemas.microsoft.com/office/powerpoint/2010/main" val="1344831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contenido 3"/>
          <p:cNvSpPr>
            <a:spLocks noGrp="1"/>
          </p:cNvSpPr>
          <p:nvPr>
            <p:ph idx="1"/>
          </p:nvPr>
        </p:nvSpPr>
        <p:spPr>
          <a:xfrm>
            <a:off x="438631" y="504475"/>
            <a:ext cx="11160125" cy="5522913"/>
          </a:xfrm>
        </p:spPr>
        <p:txBody>
          <a:bodyPr/>
          <a:lstStyle/>
          <a:p>
            <a:pPr marL="0" indent="0">
              <a:lnSpc>
                <a:spcPct val="150000"/>
              </a:lnSpc>
              <a:buFont typeface="Arial" charset="0"/>
              <a:buNone/>
            </a:pPr>
            <a:r>
              <a:rPr lang="ca-ES" sz="1300" b="1" dirty="0" smtClean="0">
                <a:latin typeface="Open Sans"/>
                <a:ea typeface="Open Sans"/>
                <a:cs typeface="Open Sans"/>
              </a:rPr>
              <a:t>Pla Estratègic per la Identitat Marítima Municipal de Mataró – Carles </a:t>
            </a:r>
            <a:r>
              <a:rPr lang="ca-ES" sz="1300" b="1" dirty="0" err="1" smtClean="0">
                <a:latin typeface="Open Sans"/>
                <a:ea typeface="Open Sans"/>
                <a:cs typeface="Open Sans"/>
              </a:rPr>
              <a:t>Fillat</a:t>
            </a:r>
            <a:r>
              <a:rPr lang="ca-ES" sz="1300" b="1" dirty="0" smtClean="0">
                <a:latin typeface="Open Sans"/>
                <a:ea typeface="Open Sans"/>
                <a:cs typeface="Open Sans"/>
              </a:rPr>
              <a:t> (2013). </a:t>
            </a:r>
            <a:r>
              <a:rPr lang="ca-ES" sz="1200" dirty="0" smtClean="0">
                <a:latin typeface="Open Sans"/>
                <a:ea typeface="Open Sans"/>
                <a:cs typeface="Open Sans"/>
              </a:rPr>
              <a:t>Crear estratègies vinculades al turisme i l’oci, la indústria marítima, els serveis nàutics, la formació, el coneixement o la recerca per treure </a:t>
            </a:r>
            <a:r>
              <a:rPr lang="ca-ES" sz="1200" b="1" dirty="0" smtClean="0">
                <a:solidFill>
                  <a:srgbClr val="0070C0"/>
                </a:solidFill>
                <a:latin typeface="Open Sans"/>
                <a:ea typeface="Open Sans"/>
                <a:cs typeface="Open Sans"/>
              </a:rPr>
              <a:t>profit d’un dels grans potencials a la façana litoral</a:t>
            </a:r>
            <a:r>
              <a:rPr lang="ca-ES" sz="1200" dirty="0" smtClean="0">
                <a:latin typeface="Open Sans"/>
                <a:ea typeface="Open Sans"/>
                <a:cs typeface="Open Sans"/>
              </a:rPr>
              <a:t>. Potenciar el front marítim i el port com a motors econòmics de la ciutat. Formular un </a:t>
            </a:r>
            <a:r>
              <a:rPr lang="ca-ES" sz="1200" b="1" dirty="0" smtClean="0">
                <a:solidFill>
                  <a:srgbClr val="0070C0"/>
                </a:solidFill>
                <a:latin typeface="Open Sans"/>
                <a:ea typeface="Open Sans"/>
                <a:cs typeface="Open Sans"/>
              </a:rPr>
              <a:t>Pla de dinamització i d’usos del Port de Mataró </a:t>
            </a:r>
            <a:r>
              <a:rPr lang="ca-ES" sz="1200" dirty="0" smtClean="0">
                <a:latin typeface="Open Sans"/>
                <a:ea typeface="Open Sans"/>
                <a:cs typeface="Open Sans"/>
              </a:rPr>
              <a:t>que en faciliti la integració i l’apropament al municipi</a:t>
            </a:r>
            <a:r>
              <a:rPr lang="ca-ES" sz="1600" dirty="0" smtClean="0">
                <a:latin typeface="Open Sans"/>
                <a:ea typeface="Open Sans"/>
                <a:cs typeface="Open Sans"/>
              </a:rPr>
              <a:t>. </a:t>
            </a:r>
            <a:r>
              <a:rPr lang="ca-ES" sz="1600" b="1" dirty="0" smtClean="0">
                <a:solidFill>
                  <a:srgbClr val="0070C0"/>
                </a:solidFill>
                <a:latin typeface="Open Sans"/>
                <a:ea typeface="Open Sans"/>
                <a:cs typeface="Open Sans"/>
              </a:rPr>
              <a:t>Obrir el Port a la ciutat procurant integrar-lo amb el nucli urbà</a:t>
            </a:r>
            <a:r>
              <a:rPr lang="ca-ES" sz="1200" dirty="0" smtClean="0">
                <a:latin typeface="Open Sans"/>
                <a:ea typeface="Open Sans"/>
                <a:cs typeface="Open Sans"/>
              </a:rPr>
              <a:t>, que la ciutat se’l faci seu. L’anella conformada pel front de mar s’ha de convertir en l’anella verda de Mataró.</a:t>
            </a:r>
          </a:p>
          <a:p>
            <a:pPr marL="0" indent="0">
              <a:lnSpc>
                <a:spcPct val="150000"/>
              </a:lnSpc>
              <a:buFont typeface="Arial" charset="0"/>
              <a:buNone/>
            </a:pPr>
            <a:endParaRPr lang="ca-ES" sz="1200" dirty="0" smtClean="0">
              <a:latin typeface="Open Sans"/>
              <a:ea typeface="Open Sans"/>
              <a:cs typeface="Open Sans"/>
            </a:endParaRPr>
          </a:p>
          <a:p>
            <a:pPr marL="0" indent="0">
              <a:lnSpc>
                <a:spcPct val="150000"/>
              </a:lnSpc>
              <a:buFont typeface="Arial" charset="0"/>
              <a:buNone/>
            </a:pPr>
            <a:r>
              <a:rPr lang="ca-ES" sz="1300" b="1" dirty="0" smtClean="0">
                <a:latin typeface="Open Sans"/>
                <a:ea typeface="Open Sans"/>
                <a:cs typeface="Open Sans"/>
              </a:rPr>
              <a:t>Necessitats de formació i noves oportunitats professionals derivades del projecte “Maresme Marítim” – Joan Ripoll (2011). </a:t>
            </a:r>
            <a:r>
              <a:rPr lang="ca-ES" sz="1200" dirty="0" smtClean="0">
                <a:latin typeface="Open Sans"/>
                <a:ea typeface="Open Sans"/>
                <a:cs typeface="Open Sans"/>
              </a:rPr>
              <a:t>Els ports esportius com a bases per consolidar el turisme de qualitat. El </a:t>
            </a:r>
            <a:r>
              <a:rPr lang="ca-ES" sz="1200" b="1" dirty="0" smtClean="0">
                <a:solidFill>
                  <a:srgbClr val="0070C0"/>
                </a:solidFill>
                <a:latin typeface="Open Sans"/>
                <a:ea typeface="Open Sans"/>
                <a:cs typeface="Open Sans"/>
              </a:rPr>
              <a:t>negoci </a:t>
            </a:r>
            <a:r>
              <a:rPr lang="ca-ES" sz="1200" b="1" dirty="0" err="1" smtClean="0">
                <a:solidFill>
                  <a:srgbClr val="0070C0"/>
                </a:solidFill>
                <a:latin typeface="Open Sans"/>
                <a:ea typeface="Open Sans"/>
                <a:cs typeface="Open Sans"/>
              </a:rPr>
              <a:t>repair</a:t>
            </a:r>
            <a:r>
              <a:rPr lang="ca-ES" sz="1200" b="1" dirty="0" smtClean="0">
                <a:solidFill>
                  <a:srgbClr val="0070C0"/>
                </a:solidFill>
                <a:latin typeface="Open Sans"/>
                <a:ea typeface="Open Sans"/>
                <a:cs typeface="Open Sans"/>
              </a:rPr>
              <a:t> &amp; </a:t>
            </a:r>
            <a:r>
              <a:rPr lang="ca-ES" sz="1200" b="1" dirty="0" err="1" smtClean="0">
                <a:solidFill>
                  <a:srgbClr val="0070C0"/>
                </a:solidFill>
                <a:latin typeface="Open Sans"/>
                <a:ea typeface="Open Sans"/>
                <a:cs typeface="Open Sans"/>
              </a:rPr>
              <a:t>refit</a:t>
            </a:r>
            <a:r>
              <a:rPr lang="ca-ES" sz="1200" dirty="0" smtClean="0">
                <a:latin typeface="Open Sans"/>
                <a:ea typeface="Open Sans"/>
                <a:cs typeface="Open Sans"/>
              </a:rPr>
              <a:t>, </a:t>
            </a:r>
            <a:r>
              <a:rPr lang="ca-ES" sz="1200" b="1" dirty="0" smtClean="0">
                <a:solidFill>
                  <a:srgbClr val="0070C0"/>
                </a:solidFill>
                <a:latin typeface="Open Sans"/>
                <a:ea typeface="Open Sans"/>
                <a:cs typeface="Open Sans"/>
              </a:rPr>
              <a:t>complementant Barcelona</a:t>
            </a:r>
            <a:r>
              <a:rPr lang="ca-ES" sz="1200" dirty="0" smtClean="0">
                <a:latin typeface="Open Sans"/>
                <a:ea typeface="Open Sans"/>
                <a:cs typeface="Open Sans"/>
              </a:rPr>
              <a:t>. “Short </a:t>
            </a:r>
            <a:r>
              <a:rPr lang="ca-ES" sz="1200" dirty="0" err="1" smtClean="0">
                <a:latin typeface="Open Sans"/>
                <a:ea typeface="Open Sans"/>
                <a:cs typeface="Open Sans"/>
              </a:rPr>
              <a:t>Sea</a:t>
            </a:r>
            <a:r>
              <a:rPr lang="ca-ES" sz="1200" dirty="0" smtClean="0">
                <a:latin typeface="Open Sans"/>
                <a:ea typeface="Open Sans"/>
                <a:cs typeface="Open Sans"/>
              </a:rPr>
              <a:t> </a:t>
            </a:r>
            <a:r>
              <a:rPr lang="ca-ES" sz="1200" dirty="0" err="1" smtClean="0">
                <a:latin typeface="Open Sans"/>
                <a:ea typeface="Open Sans"/>
                <a:cs typeface="Open Sans"/>
              </a:rPr>
              <a:t>Shipping</a:t>
            </a:r>
            <a:r>
              <a:rPr lang="ca-ES" sz="1200" dirty="0" smtClean="0">
                <a:latin typeface="Open Sans"/>
                <a:ea typeface="Open Sans"/>
                <a:cs typeface="Open Sans"/>
              </a:rPr>
              <a:t>” (</a:t>
            </a:r>
            <a:r>
              <a:rPr lang="ca-ES" sz="1200" dirty="0" err="1" smtClean="0">
                <a:latin typeface="Open Sans"/>
                <a:ea typeface="Open Sans"/>
                <a:cs typeface="Open Sans"/>
              </a:rPr>
              <a:t>SSS</a:t>
            </a:r>
            <a:r>
              <a:rPr lang="ca-ES" sz="1200" dirty="0" smtClean="0">
                <a:latin typeface="Open Sans"/>
                <a:ea typeface="Open Sans"/>
                <a:cs typeface="Open Sans"/>
              </a:rPr>
              <a:t>). La promoció de </a:t>
            </a:r>
            <a:r>
              <a:rPr lang="ca-ES" sz="1600" b="1" dirty="0" smtClean="0">
                <a:solidFill>
                  <a:srgbClr val="0070C0"/>
                </a:solidFill>
                <a:latin typeface="Open Sans"/>
                <a:ea typeface="Open Sans"/>
                <a:cs typeface="Open Sans"/>
              </a:rPr>
              <a:t>l'educació i formació esportiva i la possibilitat d’inserir-les en el disseny curricular de les escoles de la comarca</a:t>
            </a:r>
            <a:r>
              <a:rPr lang="ca-ES" sz="1200" dirty="0" smtClean="0">
                <a:latin typeface="Open Sans"/>
                <a:ea typeface="Open Sans"/>
                <a:cs typeface="Open Sans"/>
              </a:rPr>
              <a:t>. </a:t>
            </a:r>
            <a:r>
              <a:rPr lang="ca-ES" sz="1200" dirty="0" err="1" smtClean="0">
                <a:latin typeface="Open Sans"/>
                <a:ea typeface="Open Sans"/>
                <a:cs typeface="Open Sans"/>
              </a:rPr>
              <a:t>Wellness</a:t>
            </a:r>
            <a:r>
              <a:rPr lang="ca-ES" sz="1200" dirty="0" smtClean="0">
                <a:latin typeface="Open Sans"/>
                <a:ea typeface="Open Sans"/>
                <a:cs typeface="Open Sans"/>
              </a:rPr>
              <a:t> / </a:t>
            </a:r>
            <a:r>
              <a:rPr lang="ca-ES" sz="1200" dirty="0" err="1" smtClean="0">
                <a:latin typeface="Open Sans"/>
                <a:ea typeface="Open Sans"/>
                <a:cs typeface="Open Sans"/>
              </a:rPr>
              <a:t>Spa</a:t>
            </a:r>
            <a:r>
              <a:rPr lang="ca-ES" sz="1200" dirty="0" smtClean="0">
                <a:latin typeface="Open Sans"/>
                <a:ea typeface="Open Sans"/>
                <a:cs typeface="Open Sans"/>
              </a:rPr>
              <a:t>, activitats que podrien augmentar el valor afegit de l’oferta turística existent. Biotecnologia blava  </a:t>
            </a:r>
          </a:p>
          <a:p>
            <a:pPr marL="0" indent="0">
              <a:lnSpc>
                <a:spcPct val="150000"/>
              </a:lnSpc>
              <a:buFont typeface="Arial" charset="0"/>
              <a:buNone/>
            </a:pPr>
            <a:endParaRPr lang="ca-ES" sz="1200" dirty="0" smtClean="0">
              <a:latin typeface="Open Sans"/>
              <a:ea typeface="Open Sans"/>
              <a:cs typeface="Open Sans"/>
            </a:endParaRPr>
          </a:p>
          <a:p>
            <a:pPr marL="0" indent="0">
              <a:lnSpc>
                <a:spcPct val="150000"/>
              </a:lnSpc>
              <a:buFont typeface="Arial" charset="0"/>
              <a:buNone/>
            </a:pPr>
            <a:r>
              <a:rPr lang="ca-ES" sz="1300" b="1" dirty="0" smtClean="0">
                <a:latin typeface="Open Sans"/>
                <a:ea typeface="Open Sans"/>
                <a:cs typeface="Open Sans"/>
              </a:rPr>
              <a:t>Anàlisi del Port Urbà de Mataró amb l’Entorn Urbà de Mataró i Propostes d’Actuació – Institut Municipal de Promoció Econòmica (2010)</a:t>
            </a:r>
            <a:r>
              <a:rPr lang="ca-ES" sz="1300" dirty="0" smtClean="0">
                <a:latin typeface="Open Sans"/>
                <a:ea typeface="Open Sans"/>
                <a:cs typeface="Open Sans"/>
              </a:rPr>
              <a:t> </a:t>
            </a:r>
            <a:r>
              <a:rPr lang="ca-ES" sz="1600" b="1" dirty="0" smtClean="0">
                <a:solidFill>
                  <a:srgbClr val="0070C0"/>
                </a:solidFill>
                <a:latin typeface="Open Sans"/>
                <a:ea typeface="Open Sans"/>
                <a:cs typeface="Open Sans"/>
              </a:rPr>
              <a:t>L’accessibilitat a peu o en bicicleta presenta dificultats </a:t>
            </a:r>
            <a:r>
              <a:rPr lang="ca-ES" sz="1200" dirty="0" smtClean="0">
                <a:latin typeface="Open Sans"/>
                <a:ea typeface="Open Sans"/>
                <a:cs typeface="Open Sans"/>
              </a:rPr>
              <a:t>derivades de la separació per la via de ferrocarril.  Els </a:t>
            </a:r>
            <a:r>
              <a:rPr lang="ca-ES" sz="1200" b="1" dirty="0" smtClean="0">
                <a:solidFill>
                  <a:srgbClr val="0070C0"/>
                </a:solidFill>
                <a:latin typeface="Open Sans"/>
                <a:ea typeface="Open Sans"/>
                <a:cs typeface="Open Sans"/>
              </a:rPr>
              <a:t>comerços del port no es troben associats al teixit comercial de Mataró</a:t>
            </a:r>
            <a:r>
              <a:rPr lang="ca-ES" sz="1200" dirty="0" smtClean="0">
                <a:latin typeface="Open Sans"/>
                <a:ea typeface="Open Sans"/>
                <a:cs typeface="Open Sans"/>
              </a:rPr>
              <a:t>. L’oferta d’allotjament i altres serveis turístics a Mataró és incipient, però destaca la vinculació voluntària dels establiments amb alguns establiments del port. El port no està integrat en les accions promocionals de l’Ajuntament. El </a:t>
            </a:r>
            <a:r>
              <a:rPr lang="ca-ES" sz="1200" b="1" dirty="0" smtClean="0">
                <a:solidFill>
                  <a:srgbClr val="0070C0"/>
                </a:solidFill>
                <a:latin typeface="Open Sans"/>
                <a:ea typeface="Open Sans"/>
                <a:cs typeface="Open Sans"/>
              </a:rPr>
              <a:t>port és un espai atractiu per passejar, però amb una utilització dels seus serveis escassa</a:t>
            </a:r>
          </a:p>
          <a:p>
            <a:pPr marL="0" indent="0">
              <a:lnSpc>
                <a:spcPct val="150000"/>
              </a:lnSpc>
              <a:buFont typeface="Arial" charset="0"/>
              <a:buNone/>
            </a:pPr>
            <a:endParaRPr lang="ca-ES" sz="1200" dirty="0" smtClean="0">
              <a:latin typeface="Open Sans"/>
              <a:ea typeface="Open Sans"/>
              <a:cs typeface="Open Sans"/>
            </a:endParaRPr>
          </a:p>
          <a:p>
            <a:pPr marL="0" indent="0">
              <a:lnSpc>
                <a:spcPct val="150000"/>
              </a:lnSpc>
              <a:buFont typeface="Arial" charset="0"/>
              <a:buNone/>
            </a:pPr>
            <a:endParaRPr lang="ca-ES" sz="1200" dirty="0" smtClean="0">
              <a:latin typeface="Open Sans"/>
              <a:ea typeface="Open Sans"/>
              <a:cs typeface="Open Sans"/>
            </a:endParaRPr>
          </a:p>
          <a:p>
            <a:pPr marL="0" indent="0">
              <a:lnSpc>
                <a:spcPct val="150000"/>
              </a:lnSpc>
              <a:buFont typeface="Arial" charset="0"/>
              <a:buNone/>
            </a:pPr>
            <a:endParaRPr lang="ca-ES" sz="1200" dirty="0" smtClean="0">
              <a:latin typeface="Open Sans"/>
              <a:ea typeface="Open Sans"/>
              <a:cs typeface="Open Sans"/>
            </a:endParaRPr>
          </a:p>
          <a:p>
            <a:pPr marL="0" indent="0">
              <a:lnSpc>
                <a:spcPct val="150000"/>
              </a:lnSpc>
              <a:buFont typeface="Arial" charset="0"/>
              <a:buNone/>
            </a:pPr>
            <a:endParaRPr lang="ca-ES" sz="1200" dirty="0" smtClean="0">
              <a:latin typeface="Open Sans"/>
              <a:ea typeface="Open Sans"/>
              <a:cs typeface="Open Sans"/>
            </a:endParaRPr>
          </a:p>
          <a:p>
            <a:pPr marL="0" indent="0">
              <a:buFont typeface="Arial" charset="0"/>
              <a:buNone/>
            </a:pPr>
            <a:endParaRPr lang="ca-ES" sz="1200" dirty="0" smtClean="0">
              <a:latin typeface="Open Sans"/>
              <a:ea typeface="Open Sans"/>
              <a:cs typeface="Open Sans"/>
            </a:endParaRPr>
          </a:p>
          <a:p>
            <a:pPr marL="0" indent="0">
              <a:buFont typeface="Arial" charset="0"/>
              <a:buNone/>
            </a:pPr>
            <a:endParaRPr lang="ca-ES" sz="1200" dirty="0" smtClean="0">
              <a:latin typeface="Open Sans"/>
              <a:ea typeface="Open Sans"/>
              <a:cs typeface="Open Sans"/>
            </a:endParaRPr>
          </a:p>
          <a:p>
            <a:pPr marL="0" indent="0">
              <a:buFont typeface="Arial" charset="0"/>
              <a:buNone/>
            </a:pPr>
            <a:endParaRPr lang="ca-ES" sz="1300" i="1" dirty="0" smtClean="0">
              <a:latin typeface="Open Sans"/>
              <a:ea typeface="Open Sans"/>
              <a:cs typeface="Open Sans"/>
            </a:endParaRPr>
          </a:p>
          <a:p>
            <a:pPr marL="0" indent="0">
              <a:buFont typeface="Arial" charset="0"/>
              <a:buNone/>
            </a:pPr>
            <a:endParaRPr lang="ca-ES" sz="1400" b="1" dirty="0" smtClean="0">
              <a:latin typeface="Open Sans"/>
              <a:ea typeface="Open Sans"/>
              <a:cs typeface="Open Sans"/>
            </a:endParaRPr>
          </a:p>
        </p:txBody>
      </p:sp>
    </p:spTree>
    <p:extLst>
      <p:ext uri="{BB962C8B-B14F-4D97-AF65-F5344CB8AC3E}">
        <p14:creationId xmlns:p14="http://schemas.microsoft.com/office/powerpoint/2010/main" val="4171053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253999" y="5257319"/>
            <a:ext cx="11684000" cy="461665"/>
          </a:xfrm>
          <a:prstGeom prst="rect">
            <a:avLst/>
          </a:prstGeom>
          <a:solidFill>
            <a:schemeClr val="bg1">
              <a:alpha val="70000"/>
            </a:schemeClr>
          </a:solidFill>
        </p:spPr>
        <p:txBody>
          <a:bodyPr wrap="square" rtlCol="0">
            <a:spAutoFit/>
          </a:bodyPr>
          <a:lstStyle/>
          <a:p>
            <a:r>
              <a:rPr lang="ca-ES" sz="2400" b="1" u="sng" dirty="0" smtClean="0">
                <a:latin typeface="Open Sans" panose="020B0606030504020204" pitchFamily="34" charset="0"/>
                <a:ea typeface="Open Sans" panose="020B0606030504020204" pitchFamily="34" charset="0"/>
                <a:cs typeface="Open Sans" panose="020B0606030504020204" pitchFamily="34" charset="0"/>
              </a:rPr>
              <a:t>ENTREVISTES AMB AGENTS LOCALS (març i abril 2018)</a:t>
            </a:r>
            <a:endParaRPr lang="ca-ES" sz="2400" b="1" u="sng"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311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TotalTime>
  <Words>4749</Words>
  <Application>Microsoft Office PowerPoint</Application>
  <PresentationFormat>Panorámica</PresentationFormat>
  <Paragraphs>486</Paragraphs>
  <Slides>70</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70</vt:i4>
      </vt:variant>
    </vt:vector>
  </HeadingPairs>
  <TitlesOfParts>
    <vt:vector size="75" baseType="lpstr">
      <vt:lpstr>Arial</vt:lpstr>
      <vt:lpstr>Calibri</vt:lpstr>
      <vt:lpstr>Calibri Light</vt:lpstr>
      <vt:lpstr>Open Sans</vt:lpstr>
      <vt:lpstr>Tema de Office</vt:lpstr>
      <vt:lpstr>Pla d’Acció: “Mar en Valor” vinculat a Mataró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 d’Acció: “Mar en Valor” vinculat a Mataró 2022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BIOSCA</dc:creator>
  <cp:lastModifiedBy>RAQUEL</cp:lastModifiedBy>
  <cp:revision>90</cp:revision>
  <cp:lastPrinted>2018-05-24T18:24:40Z</cp:lastPrinted>
  <dcterms:created xsi:type="dcterms:W3CDTF">2018-04-27T10:06:13Z</dcterms:created>
  <dcterms:modified xsi:type="dcterms:W3CDTF">2018-06-11T12:30:46Z</dcterms:modified>
</cp:coreProperties>
</file>