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75" r:id="rId2"/>
    <p:sldId id="276" r:id="rId3"/>
    <p:sldId id="277" r:id="rId4"/>
    <p:sldId id="278" r:id="rId5"/>
    <p:sldId id="302" r:id="rId6"/>
    <p:sldId id="290" r:id="rId7"/>
    <p:sldId id="291" r:id="rId8"/>
    <p:sldId id="292" r:id="rId9"/>
    <p:sldId id="293" r:id="rId10"/>
    <p:sldId id="294" r:id="rId11"/>
    <p:sldId id="295" r:id="rId12"/>
    <p:sldId id="297" r:id="rId13"/>
    <p:sldId id="298" r:id="rId14"/>
    <p:sldId id="299" r:id="rId15"/>
    <p:sldId id="300" r:id="rId16"/>
    <p:sldId id="257" r:id="rId17"/>
    <p:sldId id="272" r:id="rId18"/>
    <p:sldId id="271" r:id="rId19"/>
    <p:sldId id="267" r:id="rId20"/>
    <p:sldId id="266" r:id="rId21"/>
    <p:sldId id="273" r:id="rId22"/>
    <p:sldId id="265" r:id="rId23"/>
    <p:sldId id="269" r:id="rId24"/>
    <p:sldId id="301" r:id="rId25"/>
    <p:sldId id="303" r:id="rId26"/>
    <p:sldId id="274" r:id="rId27"/>
    <p:sldId id="304" r:id="rId28"/>
  </p:sldIdLst>
  <p:sldSz cx="12192000" cy="6858000"/>
  <p:notesSz cx="6858000" cy="9144000"/>
  <p:defaultTextStyle>
    <a:defPPr>
      <a:defRPr lang="ca-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p:cViewPr varScale="1">
        <p:scale>
          <a:sx n="78" d="100"/>
          <a:sy n="78" d="100"/>
        </p:scale>
        <p:origin x="-72" y="-246"/>
      </p:cViewPr>
      <p:guideLst>
        <p:guide orient="horz" pos="2160"/>
        <p:guide pos="3840"/>
      </p:guideLst>
    </p:cSldViewPr>
  </p:slideViewPr>
  <p:notesTextViewPr>
    <p:cViewPr>
      <p:scale>
        <a:sx n="1" d="1"/>
        <a:sy n="1" d="1"/>
      </p:scale>
      <p:origin x="0" y="0"/>
    </p:cViewPr>
  </p:notesTextViewPr>
  <p:notesViewPr>
    <p:cSldViewPr snapToGrid="0">
      <p:cViewPr varScale="1">
        <p:scale>
          <a:sx n="90" d="100"/>
          <a:sy n="90" d="100"/>
        </p:scale>
        <p:origin x="3696" y="7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36054197-7C7F-4FFD-87E8-4F4057674419}" type="datetimeFigureOut">
              <a:rPr lang="es-ES"/>
              <a:pPr>
                <a:defRPr/>
              </a:pPr>
              <a:t>06/04/2018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ES" noProof="0"/>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DD90BAC-CFB6-47B9-BE9F-018463B70AB7}"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ca-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ca-ES"/>
          </a:p>
        </p:txBody>
      </p:sp>
      <p:sp>
        <p:nvSpPr>
          <p:cNvPr id="4" name="Marcador de fecha 3"/>
          <p:cNvSpPr>
            <a:spLocks noGrp="1"/>
          </p:cNvSpPr>
          <p:nvPr>
            <p:ph type="dt" sz="half" idx="10"/>
          </p:nvPr>
        </p:nvSpPr>
        <p:spPr/>
        <p:txBody>
          <a:bodyPr/>
          <a:lstStyle>
            <a:lvl1pPr>
              <a:defRPr/>
            </a:lvl1pPr>
          </a:lstStyle>
          <a:p>
            <a:pPr>
              <a:defRPr/>
            </a:pPr>
            <a:fld id="{1AFF6415-4C8A-4A72-80A1-DE9266399463}" type="datetimeFigureOut">
              <a:rPr lang="ca-ES"/>
              <a:pPr>
                <a:defRPr/>
              </a:pPr>
              <a:t>06/04/2018</a:t>
            </a:fld>
            <a:endParaRPr lang="ca-ES"/>
          </a:p>
        </p:txBody>
      </p:sp>
      <p:sp>
        <p:nvSpPr>
          <p:cNvPr id="5" name="Marcador de pie de página 4"/>
          <p:cNvSpPr>
            <a:spLocks noGrp="1"/>
          </p:cNvSpPr>
          <p:nvPr>
            <p:ph type="ftr" sz="quarter" idx="11"/>
          </p:nvPr>
        </p:nvSpPr>
        <p:spPr/>
        <p:txBody>
          <a:bodyPr/>
          <a:lstStyle>
            <a:lvl1pPr>
              <a:defRPr/>
            </a:lvl1pPr>
          </a:lstStyle>
          <a:p>
            <a:pPr>
              <a:defRPr/>
            </a:pPr>
            <a:endParaRPr lang="ca-ES"/>
          </a:p>
        </p:txBody>
      </p:sp>
      <p:sp>
        <p:nvSpPr>
          <p:cNvPr id="6" name="Marcador de número de diapositiva 5"/>
          <p:cNvSpPr>
            <a:spLocks noGrp="1"/>
          </p:cNvSpPr>
          <p:nvPr>
            <p:ph type="sldNum" sz="quarter" idx="12"/>
          </p:nvPr>
        </p:nvSpPr>
        <p:spPr/>
        <p:txBody>
          <a:bodyPr/>
          <a:lstStyle>
            <a:lvl1pPr>
              <a:defRPr/>
            </a:lvl1pPr>
          </a:lstStyle>
          <a:p>
            <a:pPr>
              <a:defRPr/>
            </a:pPr>
            <a:fld id="{30B07322-5A64-44AC-8FEB-E05C849980D6}" type="slidenum">
              <a:rPr lang="ca-ES"/>
              <a:pPr>
                <a:defRPr/>
              </a:pPr>
              <a:t>‹Nº›</a:t>
            </a:fld>
            <a:endParaRPr lang="ca-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ca-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Marcador de fecha 3"/>
          <p:cNvSpPr>
            <a:spLocks noGrp="1"/>
          </p:cNvSpPr>
          <p:nvPr>
            <p:ph type="dt" sz="half" idx="10"/>
          </p:nvPr>
        </p:nvSpPr>
        <p:spPr/>
        <p:txBody>
          <a:bodyPr/>
          <a:lstStyle>
            <a:lvl1pPr>
              <a:defRPr/>
            </a:lvl1pPr>
          </a:lstStyle>
          <a:p>
            <a:pPr>
              <a:defRPr/>
            </a:pPr>
            <a:fld id="{CF84EAEB-38A0-4045-9C70-6DB1584CD712}" type="datetimeFigureOut">
              <a:rPr lang="ca-ES"/>
              <a:pPr>
                <a:defRPr/>
              </a:pPr>
              <a:t>06/04/2018</a:t>
            </a:fld>
            <a:endParaRPr lang="ca-ES"/>
          </a:p>
        </p:txBody>
      </p:sp>
      <p:sp>
        <p:nvSpPr>
          <p:cNvPr id="5" name="Marcador de pie de página 4"/>
          <p:cNvSpPr>
            <a:spLocks noGrp="1"/>
          </p:cNvSpPr>
          <p:nvPr>
            <p:ph type="ftr" sz="quarter" idx="11"/>
          </p:nvPr>
        </p:nvSpPr>
        <p:spPr/>
        <p:txBody>
          <a:bodyPr/>
          <a:lstStyle>
            <a:lvl1pPr>
              <a:defRPr/>
            </a:lvl1pPr>
          </a:lstStyle>
          <a:p>
            <a:pPr>
              <a:defRPr/>
            </a:pPr>
            <a:endParaRPr lang="ca-ES"/>
          </a:p>
        </p:txBody>
      </p:sp>
      <p:sp>
        <p:nvSpPr>
          <p:cNvPr id="6" name="Marcador de número de diapositiva 5"/>
          <p:cNvSpPr>
            <a:spLocks noGrp="1"/>
          </p:cNvSpPr>
          <p:nvPr>
            <p:ph type="sldNum" sz="quarter" idx="12"/>
          </p:nvPr>
        </p:nvSpPr>
        <p:spPr/>
        <p:txBody>
          <a:bodyPr/>
          <a:lstStyle>
            <a:lvl1pPr>
              <a:defRPr/>
            </a:lvl1pPr>
          </a:lstStyle>
          <a:p>
            <a:pPr>
              <a:defRPr/>
            </a:pPr>
            <a:fld id="{88C69DBF-C2CD-48A4-8FF2-C232166169B3}" type="slidenum">
              <a:rPr lang="ca-ES"/>
              <a:pPr>
                <a:defRPr/>
              </a:pPr>
              <a:t>‹Nº›</a:t>
            </a:fld>
            <a:endParaRPr lang="ca-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ca-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Marcador de fecha 3"/>
          <p:cNvSpPr>
            <a:spLocks noGrp="1"/>
          </p:cNvSpPr>
          <p:nvPr>
            <p:ph type="dt" sz="half" idx="10"/>
          </p:nvPr>
        </p:nvSpPr>
        <p:spPr/>
        <p:txBody>
          <a:bodyPr/>
          <a:lstStyle>
            <a:lvl1pPr>
              <a:defRPr/>
            </a:lvl1pPr>
          </a:lstStyle>
          <a:p>
            <a:pPr>
              <a:defRPr/>
            </a:pPr>
            <a:fld id="{FD303F9C-38A8-4B3E-9905-54FD122DA9CB}" type="datetimeFigureOut">
              <a:rPr lang="ca-ES"/>
              <a:pPr>
                <a:defRPr/>
              </a:pPr>
              <a:t>06/04/2018</a:t>
            </a:fld>
            <a:endParaRPr lang="ca-ES"/>
          </a:p>
        </p:txBody>
      </p:sp>
      <p:sp>
        <p:nvSpPr>
          <p:cNvPr id="5" name="Marcador de pie de página 4"/>
          <p:cNvSpPr>
            <a:spLocks noGrp="1"/>
          </p:cNvSpPr>
          <p:nvPr>
            <p:ph type="ftr" sz="quarter" idx="11"/>
          </p:nvPr>
        </p:nvSpPr>
        <p:spPr/>
        <p:txBody>
          <a:bodyPr/>
          <a:lstStyle>
            <a:lvl1pPr>
              <a:defRPr/>
            </a:lvl1pPr>
          </a:lstStyle>
          <a:p>
            <a:pPr>
              <a:defRPr/>
            </a:pPr>
            <a:endParaRPr lang="ca-ES"/>
          </a:p>
        </p:txBody>
      </p:sp>
      <p:sp>
        <p:nvSpPr>
          <p:cNvPr id="6" name="Marcador de número de diapositiva 5"/>
          <p:cNvSpPr>
            <a:spLocks noGrp="1"/>
          </p:cNvSpPr>
          <p:nvPr>
            <p:ph type="sldNum" sz="quarter" idx="12"/>
          </p:nvPr>
        </p:nvSpPr>
        <p:spPr/>
        <p:txBody>
          <a:bodyPr/>
          <a:lstStyle>
            <a:lvl1pPr>
              <a:defRPr/>
            </a:lvl1pPr>
          </a:lstStyle>
          <a:p>
            <a:pPr>
              <a:defRPr/>
            </a:pPr>
            <a:fld id="{DAF6F5A3-ED90-478D-BF31-D867D44C3C76}" type="slidenum">
              <a:rPr lang="ca-ES"/>
              <a:pPr>
                <a:defRPr/>
              </a:pPr>
              <a:t>‹Nº›</a:t>
            </a:fld>
            <a:endParaRPr lang="ca-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ca-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Marcador de fecha 3"/>
          <p:cNvSpPr>
            <a:spLocks noGrp="1"/>
          </p:cNvSpPr>
          <p:nvPr>
            <p:ph type="dt" sz="half" idx="10"/>
          </p:nvPr>
        </p:nvSpPr>
        <p:spPr/>
        <p:txBody>
          <a:bodyPr/>
          <a:lstStyle>
            <a:lvl1pPr>
              <a:defRPr/>
            </a:lvl1pPr>
          </a:lstStyle>
          <a:p>
            <a:pPr>
              <a:defRPr/>
            </a:pPr>
            <a:fld id="{A3B8EF2A-E505-4D39-B917-71C6727E369A}" type="datetimeFigureOut">
              <a:rPr lang="ca-ES"/>
              <a:pPr>
                <a:defRPr/>
              </a:pPr>
              <a:t>06/04/2018</a:t>
            </a:fld>
            <a:endParaRPr lang="ca-ES"/>
          </a:p>
        </p:txBody>
      </p:sp>
      <p:sp>
        <p:nvSpPr>
          <p:cNvPr id="5" name="Marcador de pie de página 4"/>
          <p:cNvSpPr>
            <a:spLocks noGrp="1"/>
          </p:cNvSpPr>
          <p:nvPr>
            <p:ph type="ftr" sz="quarter" idx="11"/>
          </p:nvPr>
        </p:nvSpPr>
        <p:spPr/>
        <p:txBody>
          <a:bodyPr/>
          <a:lstStyle>
            <a:lvl1pPr>
              <a:defRPr/>
            </a:lvl1pPr>
          </a:lstStyle>
          <a:p>
            <a:pPr>
              <a:defRPr/>
            </a:pPr>
            <a:endParaRPr lang="ca-ES"/>
          </a:p>
        </p:txBody>
      </p:sp>
      <p:sp>
        <p:nvSpPr>
          <p:cNvPr id="6" name="Marcador de número de diapositiva 5"/>
          <p:cNvSpPr>
            <a:spLocks noGrp="1"/>
          </p:cNvSpPr>
          <p:nvPr>
            <p:ph type="sldNum" sz="quarter" idx="12"/>
          </p:nvPr>
        </p:nvSpPr>
        <p:spPr/>
        <p:txBody>
          <a:bodyPr/>
          <a:lstStyle>
            <a:lvl1pPr>
              <a:defRPr/>
            </a:lvl1pPr>
          </a:lstStyle>
          <a:p>
            <a:pPr>
              <a:defRPr/>
            </a:pPr>
            <a:fld id="{F264FF6A-C26A-4E19-8168-12C3F74B52DB}" type="slidenum">
              <a:rPr lang="ca-ES"/>
              <a:pPr>
                <a:defRPr/>
              </a:pPr>
              <a:t>‹Nº›</a:t>
            </a:fld>
            <a:endParaRPr lang="ca-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ca-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pPr>
              <a:defRPr/>
            </a:pPr>
            <a:fld id="{3DD991A4-CBFB-4F10-99CB-D932AC1F4634}" type="datetimeFigureOut">
              <a:rPr lang="ca-ES"/>
              <a:pPr>
                <a:defRPr/>
              </a:pPr>
              <a:t>06/04/2018</a:t>
            </a:fld>
            <a:endParaRPr lang="ca-ES"/>
          </a:p>
        </p:txBody>
      </p:sp>
      <p:sp>
        <p:nvSpPr>
          <p:cNvPr id="5" name="Marcador de pie de página 4"/>
          <p:cNvSpPr>
            <a:spLocks noGrp="1"/>
          </p:cNvSpPr>
          <p:nvPr>
            <p:ph type="ftr" sz="quarter" idx="11"/>
          </p:nvPr>
        </p:nvSpPr>
        <p:spPr/>
        <p:txBody>
          <a:bodyPr/>
          <a:lstStyle>
            <a:lvl1pPr>
              <a:defRPr/>
            </a:lvl1pPr>
          </a:lstStyle>
          <a:p>
            <a:pPr>
              <a:defRPr/>
            </a:pPr>
            <a:endParaRPr lang="ca-ES"/>
          </a:p>
        </p:txBody>
      </p:sp>
      <p:sp>
        <p:nvSpPr>
          <p:cNvPr id="6" name="Marcador de número de diapositiva 5"/>
          <p:cNvSpPr>
            <a:spLocks noGrp="1"/>
          </p:cNvSpPr>
          <p:nvPr>
            <p:ph type="sldNum" sz="quarter" idx="12"/>
          </p:nvPr>
        </p:nvSpPr>
        <p:spPr/>
        <p:txBody>
          <a:bodyPr/>
          <a:lstStyle>
            <a:lvl1pPr>
              <a:defRPr/>
            </a:lvl1pPr>
          </a:lstStyle>
          <a:p>
            <a:pPr>
              <a:defRPr/>
            </a:pPr>
            <a:fld id="{C0806423-95F0-4521-A9B3-A8CBFA3DD99B}" type="slidenum">
              <a:rPr lang="ca-ES"/>
              <a:pPr>
                <a:defRPr/>
              </a:pPr>
              <a:t>‹Nº›</a:t>
            </a:fld>
            <a:endParaRPr lang="ca-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ca-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5" name="Marcador de fecha 3"/>
          <p:cNvSpPr>
            <a:spLocks noGrp="1"/>
          </p:cNvSpPr>
          <p:nvPr>
            <p:ph type="dt" sz="half" idx="10"/>
          </p:nvPr>
        </p:nvSpPr>
        <p:spPr/>
        <p:txBody>
          <a:bodyPr/>
          <a:lstStyle>
            <a:lvl1pPr>
              <a:defRPr/>
            </a:lvl1pPr>
          </a:lstStyle>
          <a:p>
            <a:pPr>
              <a:defRPr/>
            </a:pPr>
            <a:fld id="{7EC21D37-C122-4D27-8F07-76CF45DD9D88}" type="datetimeFigureOut">
              <a:rPr lang="ca-ES"/>
              <a:pPr>
                <a:defRPr/>
              </a:pPr>
              <a:t>06/04/2018</a:t>
            </a:fld>
            <a:endParaRPr lang="ca-ES"/>
          </a:p>
        </p:txBody>
      </p:sp>
      <p:sp>
        <p:nvSpPr>
          <p:cNvPr id="6" name="Marcador de pie de página 4"/>
          <p:cNvSpPr>
            <a:spLocks noGrp="1"/>
          </p:cNvSpPr>
          <p:nvPr>
            <p:ph type="ftr" sz="quarter" idx="11"/>
          </p:nvPr>
        </p:nvSpPr>
        <p:spPr/>
        <p:txBody>
          <a:bodyPr/>
          <a:lstStyle>
            <a:lvl1pPr>
              <a:defRPr/>
            </a:lvl1pPr>
          </a:lstStyle>
          <a:p>
            <a:pPr>
              <a:defRPr/>
            </a:pPr>
            <a:endParaRPr lang="ca-ES"/>
          </a:p>
        </p:txBody>
      </p:sp>
      <p:sp>
        <p:nvSpPr>
          <p:cNvPr id="7" name="Marcador de número de diapositiva 5"/>
          <p:cNvSpPr>
            <a:spLocks noGrp="1"/>
          </p:cNvSpPr>
          <p:nvPr>
            <p:ph type="sldNum" sz="quarter" idx="12"/>
          </p:nvPr>
        </p:nvSpPr>
        <p:spPr/>
        <p:txBody>
          <a:bodyPr/>
          <a:lstStyle>
            <a:lvl1pPr>
              <a:defRPr/>
            </a:lvl1pPr>
          </a:lstStyle>
          <a:p>
            <a:pPr>
              <a:defRPr/>
            </a:pPr>
            <a:fld id="{26DE57CD-773B-4EAE-8147-4125DF69FC21}" type="slidenum">
              <a:rPr lang="ca-ES"/>
              <a:pPr>
                <a:defRPr/>
              </a:pPr>
              <a:t>‹Nº›</a:t>
            </a:fld>
            <a:endParaRPr lang="ca-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ca-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7" name="Marcador de fecha 3"/>
          <p:cNvSpPr>
            <a:spLocks noGrp="1"/>
          </p:cNvSpPr>
          <p:nvPr>
            <p:ph type="dt" sz="half" idx="10"/>
          </p:nvPr>
        </p:nvSpPr>
        <p:spPr/>
        <p:txBody>
          <a:bodyPr/>
          <a:lstStyle>
            <a:lvl1pPr>
              <a:defRPr/>
            </a:lvl1pPr>
          </a:lstStyle>
          <a:p>
            <a:pPr>
              <a:defRPr/>
            </a:pPr>
            <a:fld id="{34F3B251-C933-47C0-86DC-AFC244242E6E}" type="datetimeFigureOut">
              <a:rPr lang="ca-ES"/>
              <a:pPr>
                <a:defRPr/>
              </a:pPr>
              <a:t>06/04/2018</a:t>
            </a:fld>
            <a:endParaRPr lang="ca-ES"/>
          </a:p>
        </p:txBody>
      </p:sp>
      <p:sp>
        <p:nvSpPr>
          <p:cNvPr id="8" name="Marcador de pie de página 4"/>
          <p:cNvSpPr>
            <a:spLocks noGrp="1"/>
          </p:cNvSpPr>
          <p:nvPr>
            <p:ph type="ftr" sz="quarter" idx="11"/>
          </p:nvPr>
        </p:nvSpPr>
        <p:spPr/>
        <p:txBody>
          <a:bodyPr/>
          <a:lstStyle>
            <a:lvl1pPr>
              <a:defRPr/>
            </a:lvl1pPr>
          </a:lstStyle>
          <a:p>
            <a:pPr>
              <a:defRPr/>
            </a:pPr>
            <a:endParaRPr lang="ca-ES"/>
          </a:p>
        </p:txBody>
      </p:sp>
      <p:sp>
        <p:nvSpPr>
          <p:cNvPr id="9" name="Marcador de número de diapositiva 5"/>
          <p:cNvSpPr>
            <a:spLocks noGrp="1"/>
          </p:cNvSpPr>
          <p:nvPr>
            <p:ph type="sldNum" sz="quarter" idx="12"/>
          </p:nvPr>
        </p:nvSpPr>
        <p:spPr/>
        <p:txBody>
          <a:bodyPr/>
          <a:lstStyle>
            <a:lvl1pPr>
              <a:defRPr/>
            </a:lvl1pPr>
          </a:lstStyle>
          <a:p>
            <a:pPr>
              <a:defRPr/>
            </a:pPr>
            <a:fld id="{EC2648F5-4E6E-4435-B8A8-D150DE4D0A37}" type="slidenum">
              <a:rPr lang="ca-ES"/>
              <a:pPr>
                <a:defRPr/>
              </a:pPr>
              <a:t>‹Nº›</a:t>
            </a:fld>
            <a:endParaRPr lang="ca-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ca-ES"/>
          </a:p>
        </p:txBody>
      </p:sp>
      <p:sp>
        <p:nvSpPr>
          <p:cNvPr id="3" name="Marcador de fecha 3"/>
          <p:cNvSpPr>
            <a:spLocks noGrp="1"/>
          </p:cNvSpPr>
          <p:nvPr>
            <p:ph type="dt" sz="half" idx="10"/>
          </p:nvPr>
        </p:nvSpPr>
        <p:spPr/>
        <p:txBody>
          <a:bodyPr/>
          <a:lstStyle>
            <a:lvl1pPr>
              <a:defRPr/>
            </a:lvl1pPr>
          </a:lstStyle>
          <a:p>
            <a:pPr>
              <a:defRPr/>
            </a:pPr>
            <a:fld id="{FEB2AB25-1BB2-43E6-AF6B-A6595D586F2C}" type="datetimeFigureOut">
              <a:rPr lang="ca-ES"/>
              <a:pPr>
                <a:defRPr/>
              </a:pPr>
              <a:t>06/04/2018</a:t>
            </a:fld>
            <a:endParaRPr lang="ca-ES"/>
          </a:p>
        </p:txBody>
      </p:sp>
      <p:sp>
        <p:nvSpPr>
          <p:cNvPr id="4" name="Marcador de pie de página 4"/>
          <p:cNvSpPr>
            <a:spLocks noGrp="1"/>
          </p:cNvSpPr>
          <p:nvPr>
            <p:ph type="ftr" sz="quarter" idx="11"/>
          </p:nvPr>
        </p:nvSpPr>
        <p:spPr/>
        <p:txBody>
          <a:bodyPr/>
          <a:lstStyle>
            <a:lvl1pPr>
              <a:defRPr/>
            </a:lvl1pPr>
          </a:lstStyle>
          <a:p>
            <a:pPr>
              <a:defRPr/>
            </a:pPr>
            <a:endParaRPr lang="ca-ES"/>
          </a:p>
        </p:txBody>
      </p:sp>
      <p:sp>
        <p:nvSpPr>
          <p:cNvPr id="5" name="Marcador de número de diapositiva 5"/>
          <p:cNvSpPr>
            <a:spLocks noGrp="1"/>
          </p:cNvSpPr>
          <p:nvPr>
            <p:ph type="sldNum" sz="quarter" idx="12"/>
          </p:nvPr>
        </p:nvSpPr>
        <p:spPr/>
        <p:txBody>
          <a:bodyPr/>
          <a:lstStyle>
            <a:lvl1pPr>
              <a:defRPr/>
            </a:lvl1pPr>
          </a:lstStyle>
          <a:p>
            <a:pPr>
              <a:defRPr/>
            </a:pPr>
            <a:fld id="{EFB07C91-C624-449D-ADE4-2D8A7E59F7EE}" type="slidenum">
              <a:rPr lang="ca-ES"/>
              <a:pPr>
                <a:defRPr/>
              </a:pPr>
              <a:t>‹Nº›</a:t>
            </a:fld>
            <a:endParaRPr lang="ca-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fld id="{9A28FBC7-600C-492B-B32F-C26CFE3F20E9}" type="datetimeFigureOut">
              <a:rPr lang="ca-ES"/>
              <a:pPr>
                <a:defRPr/>
              </a:pPr>
              <a:t>06/04/2018</a:t>
            </a:fld>
            <a:endParaRPr lang="ca-ES"/>
          </a:p>
        </p:txBody>
      </p:sp>
      <p:sp>
        <p:nvSpPr>
          <p:cNvPr id="3" name="Marcador de pie de página 4"/>
          <p:cNvSpPr>
            <a:spLocks noGrp="1"/>
          </p:cNvSpPr>
          <p:nvPr>
            <p:ph type="ftr" sz="quarter" idx="11"/>
          </p:nvPr>
        </p:nvSpPr>
        <p:spPr/>
        <p:txBody>
          <a:bodyPr/>
          <a:lstStyle>
            <a:lvl1pPr>
              <a:defRPr/>
            </a:lvl1pPr>
          </a:lstStyle>
          <a:p>
            <a:pPr>
              <a:defRPr/>
            </a:pPr>
            <a:endParaRPr lang="ca-ES"/>
          </a:p>
        </p:txBody>
      </p:sp>
      <p:sp>
        <p:nvSpPr>
          <p:cNvPr id="4" name="Marcador de número de diapositiva 5"/>
          <p:cNvSpPr>
            <a:spLocks noGrp="1"/>
          </p:cNvSpPr>
          <p:nvPr>
            <p:ph type="sldNum" sz="quarter" idx="12"/>
          </p:nvPr>
        </p:nvSpPr>
        <p:spPr/>
        <p:txBody>
          <a:bodyPr/>
          <a:lstStyle>
            <a:lvl1pPr>
              <a:defRPr/>
            </a:lvl1pPr>
          </a:lstStyle>
          <a:p>
            <a:pPr>
              <a:defRPr/>
            </a:pPr>
            <a:fld id="{197763FC-9F40-4528-B773-6CF171311355}" type="slidenum">
              <a:rPr lang="ca-ES"/>
              <a:pPr>
                <a:defRPr/>
              </a:pPr>
              <a:t>‹Nº›</a:t>
            </a:fld>
            <a:endParaRPr lang="ca-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ca-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5BAEF43F-4821-4170-86A7-F9AEB037C525}" type="datetimeFigureOut">
              <a:rPr lang="ca-ES"/>
              <a:pPr>
                <a:defRPr/>
              </a:pPr>
              <a:t>06/04/2018</a:t>
            </a:fld>
            <a:endParaRPr lang="ca-ES"/>
          </a:p>
        </p:txBody>
      </p:sp>
      <p:sp>
        <p:nvSpPr>
          <p:cNvPr id="6" name="Marcador de pie de página 4"/>
          <p:cNvSpPr>
            <a:spLocks noGrp="1"/>
          </p:cNvSpPr>
          <p:nvPr>
            <p:ph type="ftr" sz="quarter" idx="11"/>
          </p:nvPr>
        </p:nvSpPr>
        <p:spPr/>
        <p:txBody>
          <a:bodyPr/>
          <a:lstStyle>
            <a:lvl1pPr>
              <a:defRPr/>
            </a:lvl1pPr>
          </a:lstStyle>
          <a:p>
            <a:pPr>
              <a:defRPr/>
            </a:pPr>
            <a:endParaRPr lang="ca-ES"/>
          </a:p>
        </p:txBody>
      </p:sp>
      <p:sp>
        <p:nvSpPr>
          <p:cNvPr id="7" name="Marcador de número de diapositiva 5"/>
          <p:cNvSpPr>
            <a:spLocks noGrp="1"/>
          </p:cNvSpPr>
          <p:nvPr>
            <p:ph type="sldNum" sz="quarter" idx="12"/>
          </p:nvPr>
        </p:nvSpPr>
        <p:spPr/>
        <p:txBody>
          <a:bodyPr/>
          <a:lstStyle>
            <a:lvl1pPr>
              <a:defRPr/>
            </a:lvl1pPr>
          </a:lstStyle>
          <a:p>
            <a:pPr>
              <a:defRPr/>
            </a:pPr>
            <a:fld id="{92474ED9-03F0-4212-A26E-2CF268D65538}" type="slidenum">
              <a:rPr lang="ca-ES"/>
              <a:pPr>
                <a:defRPr/>
              </a:pPr>
              <a:t>‹Nº›</a:t>
            </a:fld>
            <a:endParaRPr lang="ca-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ca-ES"/>
          </a:p>
        </p:txBody>
      </p:sp>
      <p:sp>
        <p:nvSpPr>
          <p:cNvPr id="3" name="Marcador de posición de imagen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a-ES" noProof="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426DB979-1A35-4ED2-9A04-C0F49C3D0329}" type="datetimeFigureOut">
              <a:rPr lang="ca-ES"/>
              <a:pPr>
                <a:defRPr/>
              </a:pPr>
              <a:t>06/04/2018</a:t>
            </a:fld>
            <a:endParaRPr lang="ca-ES"/>
          </a:p>
        </p:txBody>
      </p:sp>
      <p:sp>
        <p:nvSpPr>
          <p:cNvPr id="6" name="Marcador de pie de página 4"/>
          <p:cNvSpPr>
            <a:spLocks noGrp="1"/>
          </p:cNvSpPr>
          <p:nvPr>
            <p:ph type="ftr" sz="quarter" idx="11"/>
          </p:nvPr>
        </p:nvSpPr>
        <p:spPr/>
        <p:txBody>
          <a:bodyPr/>
          <a:lstStyle>
            <a:lvl1pPr>
              <a:defRPr/>
            </a:lvl1pPr>
          </a:lstStyle>
          <a:p>
            <a:pPr>
              <a:defRPr/>
            </a:pPr>
            <a:endParaRPr lang="ca-ES"/>
          </a:p>
        </p:txBody>
      </p:sp>
      <p:sp>
        <p:nvSpPr>
          <p:cNvPr id="7" name="Marcador de número de diapositiva 5"/>
          <p:cNvSpPr>
            <a:spLocks noGrp="1"/>
          </p:cNvSpPr>
          <p:nvPr>
            <p:ph type="sldNum" sz="quarter" idx="12"/>
          </p:nvPr>
        </p:nvSpPr>
        <p:spPr/>
        <p:txBody>
          <a:bodyPr/>
          <a:lstStyle>
            <a:lvl1pPr>
              <a:defRPr/>
            </a:lvl1pPr>
          </a:lstStyle>
          <a:p>
            <a:pPr>
              <a:defRPr/>
            </a:pPr>
            <a:fld id="{18B16C62-9162-4E25-B262-AB090B4DF637}" type="slidenum">
              <a:rPr lang="ca-ES"/>
              <a:pPr>
                <a:defRPr/>
              </a:pPr>
              <a:t>‹Nº›</a:t>
            </a:fld>
            <a:endParaRPr lang="ca-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ca-ES" smtClean="0"/>
          </a:p>
        </p:txBody>
      </p:sp>
      <p:sp>
        <p:nvSpPr>
          <p:cNvPr id="1027" name="Marcador de texto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smtClean="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C79D358C-792B-46E0-BC04-3E4285624D9D}" type="datetimeFigureOut">
              <a:rPr lang="ca-ES"/>
              <a:pPr>
                <a:defRPr/>
              </a:pPr>
              <a:t>06/04/2018</a:t>
            </a:fld>
            <a:endParaRPr lang="ca-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ca-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6CE23F56-0CAE-49EB-8BC7-BDB1D5A696BD}" type="slidenum">
              <a:rPr lang="ca-ES"/>
              <a:pPr>
                <a:defRPr/>
              </a:pPr>
              <a:t>‹Nº›</a:t>
            </a:fld>
            <a:endParaRPr lang="ca-ES"/>
          </a:p>
        </p:txBody>
      </p:sp>
      <p:pic>
        <p:nvPicPr>
          <p:cNvPr id="1031" name="Imagen 6"/>
          <p:cNvPicPr>
            <a:picLocks noChangeAspect="1"/>
          </p:cNvPicPr>
          <p:nvPr userDrawn="1"/>
        </p:nvPicPr>
        <p:blipFill>
          <a:blip r:embed="rId13"/>
          <a:srcRect/>
          <a:stretch>
            <a:fillRect/>
          </a:stretch>
        </p:blipFill>
        <p:spPr bwMode="auto">
          <a:xfrm>
            <a:off x="11353800" y="0"/>
            <a:ext cx="838200" cy="300038"/>
          </a:xfrm>
          <a:prstGeom prst="rect">
            <a:avLst/>
          </a:prstGeom>
          <a:noFill/>
          <a:ln w="9525">
            <a:noFill/>
            <a:miter lim="800000"/>
            <a:headEnd/>
            <a:tailEnd/>
          </a:ln>
        </p:spPr>
      </p:pic>
      <p:pic>
        <p:nvPicPr>
          <p:cNvPr id="1032" name="Imagen 7"/>
          <p:cNvPicPr>
            <a:picLocks noChangeAspect="1"/>
          </p:cNvPicPr>
          <p:nvPr userDrawn="1"/>
        </p:nvPicPr>
        <p:blipFill>
          <a:blip r:embed="rId14"/>
          <a:srcRect/>
          <a:stretch>
            <a:fillRect/>
          </a:stretch>
        </p:blipFill>
        <p:spPr bwMode="auto">
          <a:xfrm>
            <a:off x="10588625" y="-1588"/>
            <a:ext cx="708025" cy="3000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iming>
    <p:tnLst>
      <p:par>
        <p:cTn id="1" dur="indefinite" restart="never" nodeType="tmRoot"/>
      </p:par>
    </p:tnLst>
  </p:timing>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a:defRPr>
      </a:lvl2pPr>
      <a:lvl3pPr algn="l" rtl="0" fontAlgn="base">
        <a:lnSpc>
          <a:spcPct val="90000"/>
        </a:lnSpc>
        <a:spcBef>
          <a:spcPct val="0"/>
        </a:spcBef>
        <a:spcAft>
          <a:spcPct val="0"/>
        </a:spcAft>
        <a:defRPr sz="4400">
          <a:solidFill>
            <a:schemeClr val="tx1"/>
          </a:solidFill>
          <a:latin typeface="Calibri Light"/>
        </a:defRPr>
      </a:lvl3pPr>
      <a:lvl4pPr algn="l" rtl="0" fontAlgn="base">
        <a:lnSpc>
          <a:spcPct val="90000"/>
        </a:lnSpc>
        <a:spcBef>
          <a:spcPct val="0"/>
        </a:spcBef>
        <a:spcAft>
          <a:spcPct val="0"/>
        </a:spcAft>
        <a:defRPr sz="4400">
          <a:solidFill>
            <a:schemeClr val="tx1"/>
          </a:solidFill>
          <a:latin typeface="Calibri Light"/>
        </a:defRPr>
      </a:lvl4pPr>
      <a:lvl5pPr algn="l" rtl="0" fontAlgn="base">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biosca@mcrit.com"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mailto:lnoguera@mcrit.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hyperlink" Target="http://www.mcrit.com/atlesdel/" TargetMode="Externa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projects.mcrit.com/marenvalor"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hyperlink" Target="http://www.mcrit.com/atlesdel/" TargetMode="External"/><Relationship Id="rId5" Type="http://schemas.openxmlformats.org/officeDocument/2006/relationships/image" Target="../media/image10.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obiosca@mcrit.com"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mailto:lnoguera@mcrit.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ítulo 1"/>
          <p:cNvSpPr>
            <a:spLocks noGrp="1"/>
          </p:cNvSpPr>
          <p:nvPr>
            <p:ph type="title"/>
          </p:nvPr>
        </p:nvSpPr>
        <p:spPr/>
        <p:txBody>
          <a:bodyPr/>
          <a:lstStyle/>
          <a:p>
            <a:r>
              <a:rPr lang="ca-ES" sz="2800" b="1" smtClean="0">
                <a:solidFill>
                  <a:schemeClr val="tx2"/>
                </a:solidFill>
                <a:latin typeface="Open Sans"/>
                <a:ea typeface="Open Sans"/>
                <a:cs typeface="Open Sans"/>
              </a:rPr>
              <a:t>Pla d’Acció: “Mar en Valor” vinculat a Mataró 2022</a:t>
            </a:r>
          </a:p>
        </p:txBody>
      </p:sp>
      <p:pic>
        <p:nvPicPr>
          <p:cNvPr id="14338" name="Imagen 4"/>
          <p:cNvPicPr>
            <a:picLocks noChangeAspect="1"/>
          </p:cNvPicPr>
          <p:nvPr/>
        </p:nvPicPr>
        <p:blipFill>
          <a:blip r:embed="rId2"/>
          <a:srcRect/>
          <a:stretch>
            <a:fillRect/>
          </a:stretch>
        </p:blipFill>
        <p:spPr bwMode="auto">
          <a:xfrm>
            <a:off x="838200" y="1328738"/>
            <a:ext cx="10515600" cy="5065712"/>
          </a:xfrm>
          <a:prstGeom prst="rect">
            <a:avLst/>
          </a:prstGeom>
          <a:noFill/>
          <a:ln w="9525">
            <a:noFill/>
            <a:miter lim="800000"/>
            <a:headEnd/>
            <a:tailEnd/>
          </a:ln>
        </p:spPr>
      </p:pic>
      <p:sp>
        <p:nvSpPr>
          <p:cNvPr id="14339" name="CuadroTexto 2"/>
          <p:cNvSpPr txBox="1">
            <a:spLocks noChangeArrowheads="1"/>
          </p:cNvSpPr>
          <p:nvPr/>
        </p:nvSpPr>
        <p:spPr bwMode="auto">
          <a:xfrm>
            <a:off x="898525" y="6394450"/>
            <a:ext cx="10375900" cy="368300"/>
          </a:xfrm>
          <a:prstGeom prst="rect">
            <a:avLst/>
          </a:prstGeom>
          <a:noFill/>
          <a:ln w="9525">
            <a:noFill/>
            <a:miter lim="800000"/>
            <a:headEnd/>
            <a:tailEnd/>
          </a:ln>
        </p:spPr>
        <p:txBody>
          <a:bodyPr>
            <a:spAutoFit/>
          </a:bodyPr>
          <a:lstStyle/>
          <a:p>
            <a:pPr algn="ctr"/>
            <a:r>
              <a:rPr lang="ca-ES">
                <a:latin typeface="Calibri" pitchFamily="34" charset="0"/>
              </a:rPr>
              <a:t>Oriol Biosca </a:t>
            </a:r>
            <a:r>
              <a:rPr lang="ca-ES">
                <a:latin typeface="Calibri" pitchFamily="34" charset="0"/>
                <a:hlinkClick r:id="rId3"/>
              </a:rPr>
              <a:t>obiosca@mcrit.com</a:t>
            </a:r>
            <a:r>
              <a:rPr lang="ca-ES">
                <a:latin typeface="Calibri" pitchFamily="34" charset="0"/>
              </a:rPr>
              <a:t>  -  Laura Noguera </a:t>
            </a:r>
            <a:r>
              <a:rPr lang="ca-ES">
                <a:latin typeface="Calibri" pitchFamily="34" charset="0"/>
                <a:hlinkClick r:id="rId4"/>
              </a:rPr>
              <a:t>lnoguera@mcrit.com</a:t>
            </a:r>
            <a:r>
              <a:rPr lang="ca-ES">
                <a:latin typeface="Calibri" pitchFamily="34" charset="0"/>
              </a:rPr>
              <a:t> </a:t>
            </a:r>
            <a:endParaRPr lang="es-ES">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ítulo 1"/>
          <p:cNvSpPr>
            <a:spLocks noGrp="1"/>
          </p:cNvSpPr>
          <p:nvPr>
            <p:ph type="title"/>
          </p:nvPr>
        </p:nvSpPr>
        <p:spPr>
          <a:xfrm>
            <a:off x="547688" y="411163"/>
            <a:ext cx="10515600" cy="512762"/>
          </a:xfrm>
        </p:spPr>
        <p:txBody>
          <a:bodyPr/>
          <a:lstStyle/>
          <a:p>
            <a:r>
              <a:rPr lang="ca-ES" sz="1600" b="1" smtClean="0">
                <a:latin typeface="Open Sans"/>
                <a:ea typeface="Open Sans"/>
                <a:cs typeface="Open Sans"/>
              </a:rPr>
              <a:t>Entrevistes amb agents locals (21 i 22 març 2018)</a:t>
            </a:r>
            <a:endParaRPr lang="ca-ES" sz="2800" b="1" smtClean="0">
              <a:latin typeface="Open Sans"/>
              <a:ea typeface="Open Sans"/>
              <a:cs typeface="Open Sans"/>
            </a:endParaRPr>
          </a:p>
        </p:txBody>
      </p:sp>
      <p:sp>
        <p:nvSpPr>
          <p:cNvPr id="3" name="Marcador de contenido 2"/>
          <p:cNvSpPr>
            <a:spLocks noGrp="1"/>
          </p:cNvSpPr>
          <p:nvPr>
            <p:ph idx="1"/>
          </p:nvPr>
        </p:nvSpPr>
        <p:spPr>
          <a:xfrm>
            <a:off x="547688" y="1006475"/>
            <a:ext cx="11096625" cy="5643563"/>
          </a:xfrm>
        </p:spPr>
        <p:txBody>
          <a:bodyPr rtlCol="0">
            <a:noAutofit/>
          </a:bodyPr>
          <a:lstStyle/>
          <a:p>
            <a:pPr marL="0" indent="0" fontAlgn="auto">
              <a:spcAft>
                <a:spcPts val="0"/>
              </a:spcAft>
              <a:buFont typeface="Arial" panose="020B0604020202020204" pitchFamily="34" charset="0"/>
              <a:buNone/>
              <a:defRPr/>
            </a:pPr>
            <a:r>
              <a:rPr lang="ca-ES" sz="16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rPr>
              <a:t>Sobre el vincle de Mataró amb el mar</a:t>
            </a:r>
          </a:p>
          <a:p>
            <a:pPr marL="0" indent="0" fontAlgn="auto">
              <a:spcAft>
                <a:spcPts val="0"/>
              </a:spcAft>
              <a:buFont typeface="Arial" panose="020B0604020202020204" pitchFamily="34" charset="0"/>
              <a:buNone/>
              <a:defRPr/>
            </a:pPr>
            <a:endParaRPr lang="ca-ES" sz="16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Font typeface="Arial" panose="020B0604020202020204" pitchFamily="34" charset="0"/>
              <a:buChar char="•"/>
              <a:defRPr/>
            </a:pP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La societat catalana no està vinculada a activitats </a:t>
            </a:r>
            <a:r>
              <a:rPr lang="ca-ES" sz="16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nàutiques. Mataró no s’identifica amb el Mar</a:t>
            </a:r>
            <a:r>
              <a:rPr lang="ca-ES" sz="1700" dirty="0" smtClean="0">
                <a:latin typeface="Open Sans" panose="020B0606030504020204" pitchFamily="34" charset="0"/>
                <a:ea typeface="Open Sans" panose="020B0606030504020204" pitchFamily="34" charset="0"/>
                <a:cs typeface="Open Sans" panose="020B0606030504020204" pitchFamily="34" charset="0"/>
              </a:rPr>
              <a:t>. </a:t>
            </a:r>
            <a:r>
              <a:rPr lang="ca-ES" sz="1700" dirty="0">
                <a:latin typeface="Open Sans" panose="020B0606030504020204" pitchFamily="34" charset="0"/>
                <a:ea typeface="Open Sans" panose="020B0606030504020204" pitchFamily="34" charset="0"/>
                <a:cs typeface="Open Sans" panose="020B0606030504020204" pitchFamily="34" charset="0"/>
              </a:rPr>
              <a:t>Ha viscut al </a:t>
            </a:r>
            <a:r>
              <a:rPr lang="ca-ES" sz="1700" dirty="0" smtClean="0">
                <a:latin typeface="Open Sans" panose="020B0606030504020204" pitchFamily="34" charset="0"/>
                <a:ea typeface="Open Sans" panose="020B0606030504020204" pitchFamily="34" charset="0"/>
                <a:cs typeface="Open Sans" panose="020B0606030504020204" pitchFamily="34" charset="0"/>
              </a:rPr>
              <a:t>costat </a:t>
            </a:r>
            <a:r>
              <a:rPr lang="ca-ES" sz="1700" dirty="0">
                <a:latin typeface="Open Sans" panose="020B0606030504020204" pitchFamily="34" charset="0"/>
                <a:ea typeface="Open Sans" panose="020B0606030504020204" pitchFamily="34" charset="0"/>
                <a:cs typeface="Open Sans" panose="020B0606030504020204" pitchFamily="34" charset="0"/>
              </a:rPr>
              <a:t>del mar, </a:t>
            </a:r>
            <a:r>
              <a:rPr lang="ca-ES" sz="1700" dirty="0" smtClean="0">
                <a:latin typeface="Open Sans" panose="020B0606030504020204" pitchFamily="34" charset="0"/>
                <a:ea typeface="Open Sans" panose="020B0606030504020204" pitchFamily="34" charset="0"/>
                <a:cs typeface="Open Sans" panose="020B0606030504020204" pitchFamily="34" charset="0"/>
              </a:rPr>
              <a:t>però </a:t>
            </a:r>
            <a:r>
              <a:rPr lang="ca-ES" sz="1700" dirty="0">
                <a:latin typeface="Open Sans" panose="020B0606030504020204" pitchFamily="34" charset="0"/>
                <a:ea typeface="Open Sans" panose="020B0606030504020204" pitchFamily="34" charset="0"/>
                <a:cs typeface="Open Sans" panose="020B0606030504020204" pitchFamily="34" charset="0"/>
              </a:rPr>
              <a:t>no té una identificació marítima. L’obertura de les ciutats al mar és molt recent encara. A Mataró encara no s’ha donat</a:t>
            </a:r>
            <a:r>
              <a:rPr lang="ca-ES" sz="1700" dirty="0" smtClean="0">
                <a:latin typeface="Open Sans" panose="020B0606030504020204" pitchFamily="34" charset="0"/>
                <a:ea typeface="Open Sans" panose="020B0606030504020204" pitchFamily="34" charset="0"/>
                <a:cs typeface="Open Sans" panose="020B0606030504020204" pitchFamily="34" charset="0"/>
              </a:rPr>
              <a:t>.</a:t>
            </a:r>
          </a:p>
          <a:p>
            <a:pPr fontAlgn="auto">
              <a:spcAft>
                <a:spcPts val="0"/>
              </a:spcAft>
              <a:buFont typeface="Arial" panose="020B0604020202020204" pitchFamily="34" charset="0"/>
              <a:buChar char="•"/>
              <a:defRPr/>
            </a:pPr>
            <a:endParaRPr lang="ca-ES" sz="1700" dirty="0">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Font typeface="Arial" panose="020B0604020202020204" pitchFamily="34" charset="0"/>
              <a:buChar char="•"/>
              <a:defRPr/>
            </a:pP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Actualment no hi ha activitats extraescolars regulars vinculades al mar</a:t>
            </a:r>
            <a:r>
              <a:rPr lang="ca-ES" sz="1700" dirty="0">
                <a:latin typeface="Open Sans" panose="020B0606030504020204" pitchFamily="34" charset="0"/>
                <a:ea typeface="Open Sans" panose="020B0606030504020204" pitchFamily="34" charset="0"/>
                <a:cs typeface="Open Sans" panose="020B0606030504020204" pitchFamily="34" charset="0"/>
              </a:rPr>
              <a:t>. Només s’ha realitzat algunes iniciatives de “tast de mar”. La pràctica d’activitats nàutiques entre els joves de Mataró podria reforçar el vincle de la ciutat amb el mar a mig termini. </a:t>
            </a:r>
          </a:p>
          <a:p>
            <a:pPr marL="0" indent="0" fontAlgn="auto">
              <a:spcAft>
                <a:spcPts val="0"/>
              </a:spcAft>
              <a:buFont typeface="Arial" panose="020B0604020202020204" pitchFamily="34" charset="0"/>
              <a:buNone/>
              <a:defRPr/>
            </a:pPr>
            <a:endParaRPr lang="ca-ES" sz="1600" dirty="0"/>
          </a:p>
          <a:p>
            <a:pPr fontAlgn="auto">
              <a:spcAft>
                <a:spcPts val="0"/>
              </a:spcAft>
              <a:buFont typeface="Arial" panose="020B0604020202020204" pitchFamily="34" charset="0"/>
              <a:buChar char="•"/>
              <a:defRPr/>
            </a:pPr>
            <a:endParaRPr lang="ca-ES" sz="16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600" u="sng" dirty="0" smtClean="0">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Font typeface="Arial" panose="020B0604020202020204" pitchFamily="34" charset="0"/>
              <a:buChar char="•"/>
              <a:defRPr/>
            </a:pPr>
            <a:endParaRPr lang="ca-ES" sz="1600" u="sng"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Font typeface="Arial" panose="020B0604020202020204" pitchFamily="34" charset="0"/>
              <a:buChar char="•"/>
              <a:defRPr/>
            </a:pPr>
            <a:endParaRPr lang="ca-ES" sz="1400" u="sng"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ítulo 1"/>
          <p:cNvSpPr>
            <a:spLocks noGrp="1"/>
          </p:cNvSpPr>
          <p:nvPr>
            <p:ph type="title"/>
          </p:nvPr>
        </p:nvSpPr>
        <p:spPr>
          <a:xfrm>
            <a:off x="547688" y="411163"/>
            <a:ext cx="10515600" cy="512762"/>
          </a:xfrm>
        </p:spPr>
        <p:txBody>
          <a:bodyPr/>
          <a:lstStyle/>
          <a:p>
            <a:r>
              <a:rPr lang="ca-ES" sz="1600" b="1" smtClean="0">
                <a:latin typeface="Open Sans"/>
                <a:ea typeface="Open Sans"/>
                <a:cs typeface="Open Sans"/>
              </a:rPr>
              <a:t>Entrevistes amb agents locals (21 i 22 març 2018)</a:t>
            </a:r>
            <a:endParaRPr lang="ca-ES" sz="2800" b="1" smtClean="0">
              <a:latin typeface="Open Sans"/>
              <a:ea typeface="Open Sans"/>
              <a:cs typeface="Open Sans"/>
            </a:endParaRPr>
          </a:p>
        </p:txBody>
      </p:sp>
      <p:sp>
        <p:nvSpPr>
          <p:cNvPr id="3" name="Marcador de contenido 2"/>
          <p:cNvSpPr>
            <a:spLocks noGrp="1"/>
          </p:cNvSpPr>
          <p:nvPr>
            <p:ph idx="1"/>
          </p:nvPr>
        </p:nvSpPr>
        <p:spPr>
          <a:xfrm>
            <a:off x="547688" y="977900"/>
            <a:ext cx="11096625" cy="5643563"/>
          </a:xfrm>
        </p:spPr>
        <p:txBody>
          <a:bodyPr rtlCol="0">
            <a:noAutofit/>
          </a:bodyPr>
          <a:lstStyle/>
          <a:p>
            <a:pPr marL="0" indent="0" fontAlgn="auto">
              <a:spcAft>
                <a:spcPts val="0"/>
              </a:spcAft>
              <a:buFont typeface="Arial" panose="020B0604020202020204" pitchFamily="34" charset="0"/>
              <a:buNone/>
              <a:defRPr/>
            </a:pPr>
            <a:r>
              <a:rPr lang="ca-ES" sz="16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rPr>
              <a:t>Sobre urbanisme</a:t>
            </a:r>
          </a:p>
          <a:p>
            <a:pPr marL="0" indent="0" fontAlgn="auto">
              <a:spcAft>
                <a:spcPts val="0"/>
              </a:spcAft>
              <a:buFont typeface="Arial" panose="020B0604020202020204" pitchFamily="34" charset="0"/>
              <a:buNone/>
              <a:defRPr/>
            </a:pPr>
            <a:endParaRPr lang="ca-ES" sz="16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El front marítim, actualment, té una sèrie de condicionants que dificulten la seva atractivitat</a:t>
            </a:r>
            <a:r>
              <a:rPr lang="ca-ES" sz="1700" dirty="0">
                <a:latin typeface="Open Sans" panose="020B0606030504020204" pitchFamily="34" charset="0"/>
                <a:ea typeface="Open Sans" panose="020B0606030504020204" pitchFamily="34" charset="0"/>
                <a:cs typeface="Open Sans" panose="020B0606030504020204" pitchFamily="34" charset="0"/>
              </a:rPr>
              <a:t>: </a:t>
            </a:r>
            <a:r>
              <a:rPr lang="ca-ES" sz="1700" dirty="0" smtClean="0">
                <a:latin typeface="Open Sans" panose="020B0606030504020204" pitchFamily="34" charset="0"/>
                <a:ea typeface="Open Sans" panose="020B0606030504020204" pitchFamily="34" charset="0"/>
                <a:cs typeface="Open Sans" panose="020B0606030504020204" pitchFamily="34" charset="0"/>
              </a:rPr>
              <a:t>carrils de circulació, aparcaments, mitjanes, via del ferrocarril...</a:t>
            </a:r>
          </a:p>
          <a:p>
            <a:pPr fontAlgn="auto">
              <a:spcAft>
                <a:spcPts val="1000"/>
              </a:spcAft>
              <a:buFont typeface="Arial" panose="020B0604020202020204" pitchFamily="34" charset="0"/>
              <a:buChar char="•"/>
              <a:defRPr/>
            </a:pPr>
            <a:endParaRPr lang="ca-ES" sz="1700" dirty="0" smtClean="0">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1700" dirty="0">
                <a:latin typeface="Open Sans" panose="020B0606030504020204" pitchFamily="34" charset="0"/>
                <a:ea typeface="Open Sans" panose="020B0606030504020204" pitchFamily="34" charset="0"/>
                <a:cs typeface="Open Sans" panose="020B0606030504020204" pitchFamily="34" charset="0"/>
              </a:rPr>
              <a:t>Està en marxa el projecte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d’anella verda de Mataró </a:t>
            </a:r>
            <a:r>
              <a:rPr lang="ca-ES" sz="1700" dirty="0">
                <a:latin typeface="Open Sans" panose="020B0606030504020204" pitchFamily="34" charset="0"/>
                <a:ea typeface="Open Sans" panose="020B0606030504020204" pitchFamily="34" charset="0"/>
                <a:cs typeface="Open Sans" panose="020B0606030504020204" pitchFamily="34" charset="0"/>
              </a:rPr>
              <a:t>(gestió de platges i dunes, la gestió de camins i accessos a l’entorn natural, el front marítim, la posidònia, entre d’altres</a:t>
            </a:r>
            <a:r>
              <a:rPr lang="ca-ES" sz="1700" dirty="0" smtClean="0">
                <a:latin typeface="Open Sans" panose="020B0606030504020204" pitchFamily="34" charset="0"/>
                <a:ea typeface="Open Sans" panose="020B0606030504020204" pitchFamily="34" charset="0"/>
                <a:cs typeface="Open Sans" panose="020B0606030504020204" pitchFamily="34" charset="0"/>
              </a:rPr>
              <a:t>)</a:t>
            </a:r>
          </a:p>
          <a:p>
            <a:pPr fontAlgn="auto">
              <a:spcAft>
                <a:spcPts val="1000"/>
              </a:spcAft>
              <a:buFont typeface="Arial" panose="020B0604020202020204" pitchFamily="34" charset="0"/>
              <a:buChar char="•"/>
              <a:defRPr/>
            </a:pPr>
            <a:endParaRPr lang="ca-ES" sz="1700" dirty="0">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1700" dirty="0" err="1">
                <a:latin typeface="Open Sans" panose="020B0606030504020204" pitchFamily="34" charset="0"/>
                <a:ea typeface="Open Sans" panose="020B0606030504020204" pitchFamily="34" charset="0"/>
                <a:cs typeface="Open Sans" panose="020B0606030504020204" pitchFamily="34" charset="0"/>
              </a:rPr>
              <a:t>Adif</a:t>
            </a:r>
            <a:r>
              <a:rPr lang="ca-ES" sz="1700" dirty="0">
                <a:latin typeface="Open Sans" panose="020B0606030504020204" pitchFamily="34" charset="0"/>
                <a:ea typeface="Open Sans" panose="020B0606030504020204" pitchFamily="34" charset="0"/>
                <a:cs typeface="Open Sans" panose="020B0606030504020204" pitchFamily="34" charset="0"/>
              </a:rPr>
              <a:t> ha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d’ampliar la plataforma de la via del ferrocarril </a:t>
            </a:r>
            <a:r>
              <a:rPr lang="ca-ES" sz="1700" dirty="0">
                <a:latin typeface="Open Sans" panose="020B0606030504020204" pitchFamily="34" charset="0"/>
                <a:ea typeface="Open Sans" panose="020B0606030504020204" pitchFamily="34" charset="0"/>
                <a:cs typeface="Open Sans" panose="020B0606030504020204" pitchFamily="34" charset="0"/>
              </a:rPr>
              <a:t>i millorar-ne </a:t>
            </a:r>
            <a:r>
              <a:rPr lang="ca-ES" sz="1700" dirty="0" err="1">
                <a:latin typeface="Open Sans" panose="020B0606030504020204" pitchFamily="34" charset="0"/>
                <a:ea typeface="Open Sans" panose="020B0606030504020204" pitchFamily="34" charset="0"/>
                <a:cs typeface="Open Sans" panose="020B0606030504020204" pitchFamily="34" charset="0"/>
              </a:rPr>
              <a:t>l’escollera</a:t>
            </a:r>
            <a:r>
              <a:rPr lang="ca-ES" sz="1700" dirty="0">
                <a:latin typeface="Open Sans" panose="020B0606030504020204" pitchFamily="34" charset="0"/>
                <a:ea typeface="Open Sans" panose="020B0606030504020204" pitchFamily="34" charset="0"/>
                <a:cs typeface="Open Sans" panose="020B0606030504020204" pitchFamily="34" charset="0"/>
              </a:rPr>
              <a:t>. Això permetrà crear un camí sobre la plataforma ampliada, i completarà la connexió de Mataró amb Cabrera, i de Mataró amb Llavaneres. </a:t>
            </a:r>
          </a:p>
          <a:p>
            <a:pPr fontAlgn="auto">
              <a:spcAft>
                <a:spcPts val="1000"/>
              </a:spcAft>
              <a:buFont typeface="Arial" panose="020B0604020202020204" pitchFamily="34" charset="0"/>
              <a:buChar char="•"/>
              <a:defRPr/>
            </a:pPr>
            <a:endParaRPr lang="ca-ES" sz="1700" dirty="0" smtClean="0">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Cal una planificació estratègica de l’entorn del </a:t>
            </a:r>
            <a:r>
              <a:rPr lang="ca-ES" sz="16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Tecnocampus</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ca-ES" sz="1700" dirty="0">
                <a:latin typeface="Open Sans" panose="020B0606030504020204" pitchFamily="34" charset="0"/>
                <a:ea typeface="Open Sans" panose="020B0606030504020204" pitchFamily="34" charset="0"/>
                <a:cs typeface="Open Sans" panose="020B0606030504020204" pitchFamily="34" charset="0"/>
              </a:rPr>
              <a:t>i de les àrees vacants al front marítim (sector Iveco-Pegaso). Cal maximitzar les oportunitats que deriven de la disponibilitat de sòl en l’àrea on es troba situat avui el </a:t>
            </a:r>
            <a:r>
              <a:rPr lang="ca-ES" sz="1700" dirty="0" err="1">
                <a:latin typeface="Open Sans" panose="020B0606030504020204" pitchFamily="34" charset="0"/>
                <a:ea typeface="Open Sans" panose="020B0606030504020204" pitchFamily="34" charset="0"/>
                <a:cs typeface="Open Sans" panose="020B0606030504020204" pitchFamily="34" charset="0"/>
              </a:rPr>
              <a:t>Tecnocampus</a:t>
            </a:r>
            <a:r>
              <a:rPr lang="ca-ES" sz="1700" dirty="0">
                <a:latin typeface="Open Sans" panose="020B0606030504020204" pitchFamily="34" charset="0"/>
                <a:ea typeface="Open Sans" panose="020B0606030504020204" pitchFamily="34" charset="0"/>
                <a:cs typeface="Open Sans" panose="020B0606030504020204" pitchFamily="34" charset="0"/>
              </a:rPr>
              <a:t> i </a:t>
            </a:r>
            <a:r>
              <a:rPr lang="ca-ES" sz="1700" dirty="0" err="1">
                <a:latin typeface="Open Sans" panose="020B0606030504020204" pitchFamily="34" charset="0"/>
                <a:ea typeface="Open Sans" panose="020B0606030504020204" pitchFamily="34" charset="0"/>
                <a:cs typeface="Open Sans" panose="020B0606030504020204" pitchFamily="34" charset="0"/>
              </a:rPr>
              <a:t>l’Eurecat</a:t>
            </a:r>
            <a:r>
              <a:rPr lang="ca-ES" sz="1700" dirty="0">
                <a:latin typeface="Open Sans" panose="020B0606030504020204" pitchFamily="34" charset="0"/>
                <a:ea typeface="Open Sans" panose="020B0606030504020204" pitchFamily="34" charset="0"/>
                <a:cs typeface="Open Sans" panose="020B0606030504020204" pitchFamily="34" charset="0"/>
              </a:rPr>
              <a:t>. </a:t>
            </a:r>
            <a:r>
              <a:rPr lang="ca-ES" sz="1700" dirty="0" smtClean="0">
                <a:latin typeface="Open Sans" panose="020B0606030504020204" pitchFamily="34" charset="0"/>
                <a:ea typeface="Open Sans" panose="020B0606030504020204" pitchFamily="34" charset="0"/>
                <a:cs typeface="Open Sans" panose="020B0606030504020204" pitchFamily="34" charset="0"/>
              </a:rPr>
              <a:t> </a:t>
            </a:r>
            <a:endParaRPr lang="ca-ES" sz="17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Font typeface="Arial" panose="020B0604020202020204" pitchFamily="34" charset="0"/>
              <a:buChar char="•"/>
              <a:defRPr/>
            </a:pPr>
            <a:endParaRPr lang="ca-ES" sz="1400" u="sng"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Imagen 2"/>
          <p:cNvPicPr>
            <a:picLocks noChangeAspect="1"/>
          </p:cNvPicPr>
          <p:nvPr/>
        </p:nvPicPr>
        <p:blipFill>
          <a:blip r:embed="rId2"/>
          <a:srcRect/>
          <a:stretch>
            <a:fillRect/>
          </a:stretch>
        </p:blipFill>
        <p:spPr bwMode="auto">
          <a:xfrm>
            <a:off x="792163" y="411163"/>
            <a:ext cx="10599737" cy="5880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Imagen 3"/>
          <p:cNvPicPr>
            <a:picLocks noChangeAspect="1"/>
          </p:cNvPicPr>
          <p:nvPr/>
        </p:nvPicPr>
        <p:blipFill>
          <a:blip r:embed="rId2"/>
          <a:srcRect r="52396" b="11943"/>
          <a:stretch>
            <a:fillRect/>
          </a:stretch>
        </p:blipFill>
        <p:spPr bwMode="auto">
          <a:xfrm>
            <a:off x="217488" y="1190625"/>
            <a:ext cx="6048375" cy="4260850"/>
          </a:xfrm>
          <a:prstGeom prst="rect">
            <a:avLst/>
          </a:prstGeom>
          <a:noFill/>
          <a:ln w="9525">
            <a:noFill/>
            <a:miter lim="800000"/>
            <a:headEnd/>
            <a:tailEnd/>
          </a:ln>
        </p:spPr>
      </p:pic>
      <p:pic>
        <p:nvPicPr>
          <p:cNvPr id="26626" name="Imagen 5"/>
          <p:cNvPicPr>
            <a:picLocks noChangeAspect="1"/>
          </p:cNvPicPr>
          <p:nvPr/>
        </p:nvPicPr>
        <p:blipFill>
          <a:blip r:embed="rId2"/>
          <a:srcRect l="54852" b="11943"/>
          <a:stretch>
            <a:fillRect/>
          </a:stretch>
        </p:blipFill>
        <p:spPr bwMode="auto">
          <a:xfrm>
            <a:off x="6335713" y="1190625"/>
            <a:ext cx="5735637" cy="4260850"/>
          </a:xfrm>
          <a:prstGeom prst="rect">
            <a:avLst/>
          </a:prstGeom>
          <a:noFill/>
          <a:ln w="9525">
            <a:noFill/>
            <a:miter lim="800000"/>
            <a:headEnd/>
            <a:tailEnd/>
          </a:ln>
        </p:spPr>
      </p:pic>
      <p:sp>
        <p:nvSpPr>
          <p:cNvPr id="3" name="Rectángulo 2"/>
          <p:cNvSpPr/>
          <p:nvPr/>
        </p:nvSpPr>
        <p:spPr>
          <a:xfrm>
            <a:off x="1893888" y="1744663"/>
            <a:ext cx="2963862" cy="241300"/>
          </a:xfrm>
          <a:prstGeom prst="rect">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a-ES"/>
          </a:p>
        </p:txBody>
      </p:sp>
      <p:sp>
        <p:nvSpPr>
          <p:cNvPr id="9" name="Rectángulo 8"/>
          <p:cNvSpPr/>
          <p:nvPr/>
        </p:nvSpPr>
        <p:spPr>
          <a:xfrm>
            <a:off x="1893888" y="3938588"/>
            <a:ext cx="1838325" cy="239712"/>
          </a:xfrm>
          <a:prstGeom prst="rect">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a-ES"/>
          </a:p>
        </p:txBody>
      </p:sp>
      <p:cxnSp>
        <p:nvCxnSpPr>
          <p:cNvPr id="10" name="Conector recto de flecha 9"/>
          <p:cNvCxnSpPr>
            <a:stCxn id="9" idx="3"/>
          </p:cNvCxnSpPr>
          <p:nvPr/>
        </p:nvCxnSpPr>
        <p:spPr>
          <a:xfrm flipV="1">
            <a:off x="3732213" y="4054475"/>
            <a:ext cx="2603500" cy="47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Elipse 10"/>
          <p:cNvSpPr/>
          <p:nvPr/>
        </p:nvSpPr>
        <p:spPr>
          <a:xfrm>
            <a:off x="6419850" y="3716338"/>
            <a:ext cx="3074988" cy="725487"/>
          </a:xfrm>
          <a:prstGeom prst="ellipse">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ca-E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Imagen 1"/>
          <p:cNvPicPr>
            <a:picLocks noChangeAspect="1"/>
          </p:cNvPicPr>
          <p:nvPr/>
        </p:nvPicPr>
        <p:blipFill>
          <a:blip r:embed="rId2"/>
          <a:srcRect/>
          <a:stretch>
            <a:fillRect/>
          </a:stretch>
        </p:blipFill>
        <p:spPr bwMode="auto">
          <a:xfrm>
            <a:off x="1423988" y="76200"/>
            <a:ext cx="9091612" cy="6677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agen 5"/>
          <p:cNvPicPr>
            <a:picLocks noChangeAspect="1"/>
          </p:cNvPicPr>
          <p:nvPr/>
        </p:nvPicPr>
        <p:blipFill>
          <a:blip r:embed="rId2"/>
          <a:srcRect/>
          <a:stretch>
            <a:fillRect/>
          </a:stretch>
        </p:blipFill>
        <p:spPr bwMode="auto">
          <a:xfrm>
            <a:off x="1878013" y="252413"/>
            <a:ext cx="8132762" cy="6448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12738" y="331788"/>
            <a:ext cx="10525125" cy="4246562"/>
          </a:xfrm>
          <a:prstGeom prst="rect">
            <a:avLst/>
          </a:prstGeom>
          <a:noFill/>
          <a:ln>
            <a:noFill/>
          </a:ln>
        </p:spPr>
        <p:txBody>
          <a:bodyPr>
            <a:spAutoFit/>
          </a:bodyPr>
          <a:lstStyle/>
          <a:p>
            <a:pPr fontAlgn="auto">
              <a:spcBef>
                <a:spcPts val="0"/>
              </a:spcBef>
              <a:spcAft>
                <a:spcPts val="0"/>
              </a:spcAft>
              <a:defRPr/>
            </a:pPr>
            <a:r>
              <a:rPr lang="ca-ES" dirty="0">
                <a:latin typeface="Open Sans" panose="020B0606030504020204" pitchFamily="34" charset="0"/>
                <a:ea typeface="Open Sans" panose="020B0606030504020204" pitchFamily="34" charset="0"/>
                <a:cs typeface="Open Sans" panose="020B0606030504020204" pitchFamily="34" charset="0"/>
              </a:rPr>
              <a:t>ESCENARIS PER MATARÓ</a:t>
            </a:r>
          </a:p>
          <a:p>
            <a:pPr fontAlgn="auto">
              <a:spcBef>
                <a:spcPts val="0"/>
              </a:spcBef>
              <a:spcAft>
                <a:spcPts val="0"/>
              </a:spcAft>
              <a:defRPr/>
            </a:pPr>
            <a:endParaRPr lang="ca-ES" b="1" dirty="0">
              <a:latin typeface="Open Sans" panose="020B0606030504020204" pitchFamily="34" charset="0"/>
              <a:ea typeface="Open Sans" panose="020B0606030504020204" pitchFamily="34" charset="0"/>
              <a:cs typeface="Open Sans" panose="020B0606030504020204" pitchFamily="34" charset="0"/>
            </a:endParaRPr>
          </a:p>
          <a:p>
            <a:pPr fontAlgn="auto">
              <a:spcBef>
                <a:spcPts val="0"/>
              </a:spcBef>
              <a:spcAft>
                <a:spcPts val="0"/>
              </a:spcAft>
              <a:defRPr/>
            </a:pPr>
            <a:endParaRPr lang="ca-ES" b="1" dirty="0">
              <a:latin typeface="Open Sans" panose="020B0606030504020204" pitchFamily="34" charset="0"/>
              <a:ea typeface="Open Sans" panose="020B0606030504020204" pitchFamily="34" charset="0"/>
              <a:cs typeface="Open Sans" panose="020B0606030504020204" pitchFamily="34" charset="0"/>
            </a:endParaRPr>
          </a:p>
          <a:p>
            <a:pPr fontAlgn="auto">
              <a:spcBef>
                <a:spcPts val="0"/>
              </a:spcBef>
              <a:spcAft>
                <a:spcPts val="0"/>
              </a:spcAft>
              <a:defRPr/>
            </a:pPr>
            <a:endParaRPr lang="ca-ES" b="1" dirty="0">
              <a:latin typeface="Open Sans" panose="020B0606030504020204" pitchFamily="34" charset="0"/>
              <a:ea typeface="Open Sans" panose="020B0606030504020204" pitchFamily="34" charset="0"/>
              <a:cs typeface="Open Sans" panose="020B0606030504020204" pitchFamily="34" charset="0"/>
            </a:endParaRPr>
          </a:p>
          <a:p>
            <a:pPr fontAlgn="auto">
              <a:spcBef>
                <a:spcPts val="0"/>
              </a:spcBef>
              <a:spcAft>
                <a:spcPts val="0"/>
              </a:spcAft>
              <a:defRPr/>
            </a:pPr>
            <a:r>
              <a:rPr lang="ca-ES" b="1" dirty="0">
                <a:latin typeface="Open Sans" panose="020B0606030504020204" pitchFamily="34" charset="0"/>
                <a:ea typeface="Open Sans" panose="020B0606030504020204" pitchFamily="34" charset="0"/>
                <a:cs typeface="Open Sans" panose="020B0606030504020204" pitchFamily="34" charset="0"/>
              </a:rPr>
              <a:t>Quin model de MATARÓ volem?</a:t>
            </a:r>
          </a:p>
          <a:p>
            <a:pPr fontAlgn="auto">
              <a:spcBef>
                <a:spcPts val="0"/>
              </a:spcBef>
              <a:spcAft>
                <a:spcPts val="0"/>
              </a:spcAft>
              <a:defRPr/>
            </a:pPr>
            <a:endParaRPr lang="ca-ES" b="1" dirty="0">
              <a:latin typeface="Open Sans" panose="020B0606030504020204" pitchFamily="34" charset="0"/>
              <a:ea typeface="Open Sans" panose="020B0606030504020204" pitchFamily="34" charset="0"/>
              <a:cs typeface="Open Sans" panose="020B0606030504020204" pitchFamily="34" charset="0"/>
            </a:endParaRPr>
          </a:p>
          <a:p>
            <a:pPr fontAlgn="auto">
              <a:spcBef>
                <a:spcPts val="0"/>
              </a:spcBef>
              <a:spcAft>
                <a:spcPts val="0"/>
              </a:spcAft>
              <a:defRPr/>
            </a:pPr>
            <a:endParaRPr lang="ca-ES" sz="1600" b="1" dirty="0">
              <a:latin typeface="Open Sans" panose="020B0606030504020204" pitchFamily="34" charset="0"/>
              <a:ea typeface="Open Sans" panose="020B0606030504020204" pitchFamily="34" charset="0"/>
              <a:cs typeface="Open Sans" panose="020B0606030504020204" pitchFamily="34" charset="0"/>
            </a:endParaRPr>
          </a:p>
          <a:p>
            <a:pPr marL="285750" indent="-285750" fontAlgn="auto">
              <a:spcBef>
                <a:spcPts val="0"/>
              </a:spcBef>
              <a:spcAft>
                <a:spcPts val="0"/>
              </a:spcAft>
              <a:buFont typeface="Wingdings" panose="05000000000000000000" pitchFamily="2" charset="2"/>
              <a:buChar char="v"/>
              <a:defRPr/>
            </a:pPr>
            <a:r>
              <a:rPr lang="ca-ES" sz="1600" dirty="0">
                <a:latin typeface="Open Sans" panose="020B0606030504020204" pitchFamily="34" charset="0"/>
                <a:ea typeface="Open Sans" panose="020B0606030504020204" pitchFamily="34" charset="0"/>
                <a:cs typeface="Open Sans" panose="020B0606030504020204" pitchFamily="34" charset="0"/>
              </a:rPr>
              <a:t>Impulsar el sector com una font de generació d’ocupació</a:t>
            </a:r>
            <a:r>
              <a:rPr lang="ca-ES" sz="1600" dirty="0">
                <a:latin typeface="Open Sans" panose="020B0606030504020204" pitchFamily="34" charset="0"/>
                <a:ea typeface="Open Sans" panose="020B0606030504020204" pitchFamily="34" charset="0"/>
                <a:cs typeface="Open Sans" panose="020B0606030504020204" pitchFamily="34" charset="0"/>
              </a:rPr>
              <a:t>?</a:t>
            </a:r>
          </a:p>
          <a:p>
            <a:pPr marL="285750" indent="-285750" fontAlgn="auto">
              <a:spcBef>
                <a:spcPts val="0"/>
              </a:spcBef>
              <a:spcAft>
                <a:spcPts val="0"/>
              </a:spcAft>
              <a:buFont typeface="Wingdings" panose="05000000000000000000" pitchFamily="2" charset="2"/>
              <a:buChar char="v"/>
              <a:defRPr/>
            </a:pPr>
            <a:endParaRPr lang="ca-ES"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fontAlgn="auto">
              <a:spcBef>
                <a:spcPts val="0"/>
              </a:spcBef>
              <a:spcAft>
                <a:spcPts val="0"/>
              </a:spcAft>
              <a:buFont typeface="Wingdings" panose="05000000000000000000" pitchFamily="2" charset="2"/>
              <a:buChar char="v"/>
              <a:defRPr/>
            </a:pPr>
            <a:r>
              <a:rPr lang="ca-ES" sz="1600" dirty="0">
                <a:latin typeface="Open Sans" panose="020B0606030504020204" pitchFamily="34" charset="0"/>
                <a:ea typeface="Open Sans" panose="020B0606030504020204" pitchFamily="34" charset="0"/>
                <a:cs typeface="Open Sans" panose="020B0606030504020204" pitchFamily="34" charset="0"/>
              </a:rPr>
              <a:t>Impulsar la vessant esportiva perquè sigui un àmbit potent?</a:t>
            </a:r>
          </a:p>
          <a:p>
            <a:pPr marL="285750" indent="-285750" fontAlgn="auto">
              <a:spcBef>
                <a:spcPts val="0"/>
              </a:spcBef>
              <a:spcAft>
                <a:spcPts val="0"/>
              </a:spcAft>
              <a:buFont typeface="Wingdings" panose="05000000000000000000" pitchFamily="2" charset="2"/>
              <a:buChar char="v"/>
              <a:defRPr/>
            </a:pPr>
            <a:endParaRPr lang="ca-ES"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fontAlgn="auto">
              <a:spcBef>
                <a:spcPts val="0"/>
              </a:spcBef>
              <a:spcAft>
                <a:spcPts val="0"/>
              </a:spcAft>
              <a:buFont typeface="Wingdings" panose="05000000000000000000" pitchFamily="2" charset="2"/>
              <a:buChar char="v"/>
              <a:defRPr/>
            </a:pPr>
            <a:endParaRPr lang="ca-ES"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fontAlgn="auto">
              <a:spcBef>
                <a:spcPts val="0"/>
              </a:spcBef>
              <a:spcAft>
                <a:spcPts val="0"/>
              </a:spcAft>
              <a:buFont typeface="Wingdings" panose="05000000000000000000" pitchFamily="2" charset="2"/>
              <a:buChar char="v"/>
              <a:defRPr/>
            </a:pPr>
            <a:endParaRPr lang="ca-ES" sz="1600" dirty="0">
              <a:latin typeface="Open Sans" panose="020B0606030504020204" pitchFamily="34" charset="0"/>
              <a:ea typeface="Open Sans" panose="020B0606030504020204" pitchFamily="34" charset="0"/>
              <a:cs typeface="Open Sans" panose="020B0606030504020204" pitchFamily="34" charset="0"/>
            </a:endParaRPr>
          </a:p>
          <a:p>
            <a:pPr fontAlgn="auto">
              <a:spcBef>
                <a:spcPts val="0"/>
              </a:spcBef>
              <a:spcAft>
                <a:spcPts val="0"/>
              </a:spcAft>
              <a:defRPr/>
            </a:pPr>
            <a:r>
              <a:rPr lang="ca-ES" sz="1600" dirty="0">
                <a:latin typeface="Open Sans" panose="020B0606030504020204" pitchFamily="34" charset="0"/>
                <a:ea typeface="Open Sans" panose="020B0606030504020204" pitchFamily="34" charset="0"/>
                <a:cs typeface="Open Sans" panose="020B0606030504020204" pitchFamily="34" charset="0"/>
              </a:rPr>
              <a:t>Quines possibilitats per què </a:t>
            </a:r>
            <a:r>
              <a:rPr lang="ca-ES" sz="1600" dirty="0">
                <a:latin typeface="Open Sans" panose="020B0606030504020204" pitchFamily="34" charset="0"/>
                <a:ea typeface="Open Sans" panose="020B0606030504020204" pitchFamily="34" charset="0"/>
                <a:cs typeface="Open Sans" panose="020B0606030504020204" pitchFamily="34" charset="0"/>
              </a:rPr>
              <a:t>d’aquí a 5 anys Mataró pugui “viure” del projecte “Mar en Valor”?</a:t>
            </a:r>
          </a:p>
          <a:p>
            <a:pPr marL="285750" indent="-285750" fontAlgn="auto">
              <a:spcBef>
                <a:spcPts val="0"/>
              </a:spcBef>
              <a:spcAft>
                <a:spcPts val="0"/>
              </a:spcAft>
              <a:buFont typeface="Wingdings" panose="05000000000000000000" pitchFamily="2" charset="2"/>
              <a:buChar char="v"/>
              <a:defRPr/>
            </a:pPr>
            <a:endParaRPr lang="ca-ES" sz="1600" dirty="0">
              <a:latin typeface="Open Sans" panose="020B0606030504020204" pitchFamily="34" charset="0"/>
              <a:ea typeface="Open Sans" panose="020B0606030504020204" pitchFamily="34" charset="0"/>
              <a:cs typeface="Open Sans" panose="020B0606030504020204" pitchFamily="34" charset="0"/>
            </a:endParaRPr>
          </a:p>
          <a:p>
            <a:pPr fontAlgn="auto">
              <a:spcBef>
                <a:spcPts val="0"/>
              </a:spcBef>
              <a:spcAft>
                <a:spcPts val="0"/>
              </a:spcAft>
              <a:defRPr/>
            </a:pPr>
            <a:endParaRPr lang="ca-ES"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agen 2" descr="http://www.mcrit.com/atlesdel/images/imatge_estrategies2.jpg"/>
          <p:cNvPicPr>
            <a:picLocks noChangeAspect="1" noChangeArrowheads="1"/>
          </p:cNvPicPr>
          <p:nvPr/>
        </p:nvPicPr>
        <p:blipFill>
          <a:blip r:embed="rId2"/>
          <a:srcRect/>
          <a:stretch>
            <a:fillRect/>
          </a:stretch>
        </p:blipFill>
        <p:spPr bwMode="auto">
          <a:xfrm>
            <a:off x="4492625" y="617538"/>
            <a:ext cx="6721475" cy="5424487"/>
          </a:xfrm>
          <a:prstGeom prst="rect">
            <a:avLst/>
          </a:prstGeom>
          <a:noFill/>
          <a:ln w="9525">
            <a:noFill/>
            <a:miter lim="800000"/>
            <a:headEnd/>
            <a:tailEnd/>
          </a:ln>
        </p:spPr>
      </p:pic>
      <p:pic>
        <p:nvPicPr>
          <p:cNvPr id="30722" name="Imagen 1"/>
          <p:cNvPicPr>
            <a:picLocks noChangeAspect="1"/>
          </p:cNvPicPr>
          <p:nvPr/>
        </p:nvPicPr>
        <p:blipFill>
          <a:blip r:embed="rId3"/>
          <a:srcRect/>
          <a:stretch>
            <a:fillRect/>
          </a:stretch>
        </p:blipFill>
        <p:spPr bwMode="auto">
          <a:xfrm>
            <a:off x="371475" y="376238"/>
            <a:ext cx="2457450" cy="542925"/>
          </a:xfrm>
          <a:prstGeom prst="rect">
            <a:avLst/>
          </a:prstGeom>
          <a:noFill/>
          <a:ln w="9525">
            <a:noFill/>
            <a:miter lim="800000"/>
            <a:headEnd/>
            <a:tailEnd/>
          </a:ln>
        </p:spPr>
      </p:pic>
      <p:pic>
        <p:nvPicPr>
          <p:cNvPr id="30723" name="Imagen 5"/>
          <p:cNvPicPr>
            <a:picLocks noChangeAspect="1"/>
          </p:cNvPicPr>
          <p:nvPr/>
        </p:nvPicPr>
        <p:blipFill>
          <a:blip r:embed="rId4"/>
          <a:srcRect/>
          <a:stretch>
            <a:fillRect/>
          </a:stretch>
        </p:blipFill>
        <p:spPr bwMode="auto">
          <a:xfrm>
            <a:off x="371475" y="1081088"/>
            <a:ext cx="1606550" cy="536575"/>
          </a:xfrm>
          <a:prstGeom prst="rect">
            <a:avLst/>
          </a:prstGeom>
          <a:noFill/>
          <a:ln w="9525">
            <a:noFill/>
            <a:miter lim="800000"/>
            <a:headEnd/>
            <a:tailEnd/>
          </a:ln>
        </p:spPr>
      </p:pic>
      <p:sp>
        <p:nvSpPr>
          <p:cNvPr id="30724" name="CuadroTexto 6"/>
          <p:cNvSpPr txBox="1">
            <a:spLocks noChangeArrowheads="1"/>
          </p:cNvSpPr>
          <p:nvPr/>
        </p:nvSpPr>
        <p:spPr bwMode="auto">
          <a:xfrm>
            <a:off x="190500" y="1706563"/>
            <a:ext cx="2638425" cy="368300"/>
          </a:xfrm>
          <a:prstGeom prst="rect">
            <a:avLst/>
          </a:prstGeom>
          <a:noFill/>
          <a:ln w="9525">
            <a:noFill/>
            <a:miter lim="800000"/>
            <a:headEnd/>
            <a:tailEnd/>
          </a:ln>
        </p:spPr>
        <p:txBody>
          <a:bodyPr wrap="none">
            <a:spAutoFit/>
          </a:bodyPr>
          <a:lstStyle/>
          <a:p>
            <a:r>
              <a:rPr lang="ca-ES">
                <a:latin typeface="Calibri" pitchFamily="34" charset="0"/>
                <a:hlinkClick r:id="rId5"/>
              </a:rPr>
              <a:t>www.mcrit.com/atlesdel/</a:t>
            </a:r>
            <a:r>
              <a:rPr lang="ca-ES">
                <a:latin typeface="Calibri" pitchFamily="34" charset="0"/>
              </a:rPr>
              <a:t> </a:t>
            </a:r>
            <a:endParaRPr lang="es-ES">
              <a:latin typeface="Calibri"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CuadroTexto 3"/>
          <p:cNvSpPr txBox="1">
            <a:spLocks noChangeArrowheads="1"/>
          </p:cNvSpPr>
          <p:nvPr/>
        </p:nvSpPr>
        <p:spPr bwMode="auto">
          <a:xfrm>
            <a:off x="312738" y="331788"/>
            <a:ext cx="9721850" cy="368300"/>
          </a:xfrm>
          <a:prstGeom prst="rect">
            <a:avLst/>
          </a:prstGeom>
          <a:solidFill>
            <a:srgbClr val="00B0F0"/>
          </a:solidFill>
          <a:ln w="9525">
            <a:solidFill>
              <a:schemeClr val="tx2"/>
            </a:solidFill>
            <a:miter lim="800000"/>
            <a:headEnd/>
            <a:tailEnd/>
          </a:ln>
        </p:spPr>
        <p:txBody>
          <a:bodyPr>
            <a:spAutoFit/>
          </a:bodyPr>
          <a:lstStyle/>
          <a:p>
            <a:r>
              <a:rPr lang="ca-ES">
                <a:solidFill>
                  <a:schemeClr val="bg1"/>
                </a:solidFill>
                <a:latin typeface="Open Sans"/>
                <a:ea typeface="Open Sans"/>
                <a:cs typeface="Open Sans"/>
              </a:rPr>
              <a:t>ESCENARI 1 – INDÚSTRIES BLAVES</a:t>
            </a:r>
            <a:endParaRPr lang="ca-ES" b="1">
              <a:solidFill>
                <a:schemeClr val="bg1"/>
              </a:solidFill>
              <a:latin typeface="Open Sans"/>
              <a:ea typeface="Open Sans"/>
              <a:cs typeface="Open Sans"/>
            </a:endParaRPr>
          </a:p>
        </p:txBody>
      </p:sp>
      <p:pic>
        <p:nvPicPr>
          <p:cNvPr id="31746" name="Imagen 2"/>
          <p:cNvPicPr>
            <a:picLocks noChangeAspect="1"/>
          </p:cNvPicPr>
          <p:nvPr/>
        </p:nvPicPr>
        <p:blipFill>
          <a:blip r:embed="rId2"/>
          <a:srcRect r="5246"/>
          <a:stretch>
            <a:fillRect/>
          </a:stretch>
        </p:blipFill>
        <p:spPr bwMode="auto">
          <a:xfrm>
            <a:off x="312738" y="889000"/>
            <a:ext cx="6970712" cy="5033963"/>
          </a:xfrm>
          <a:prstGeom prst="rect">
            <a:avLst/>
          </a:prstGeom>
          <a:noFill/>
          <a:ln w="9525">
            <a:noFill/>
            <a:miter lim="800000"/>
            <a:headEnd/>
            <a:tailEnd/>
          </a:ln>
        </p:spPr>
      </p:pic>
      <p:sp>
        <p:nvSpPr>
          <p:cNvPr id="7" name="Elipse 6"/>
          <p:cNvSpPr/>
          <p:nvPr/>
        </p:nvSpPr>
        <p:spPr>
          <a:xfrm rot="20590100">
            <a:off x="1108075" y="2994025"/>
            <a:ext cx="5349875" cy="1985963"/>
          </a:xfrm>
          <a:prstGeom prst="ellipse">
            <a:avLst/>
          </a:prstGeom>
          <a:noFill/>
          <a:ln w="149225" cmpd="tri"/>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s-ES"/>
          </a:p>
        </p:txBody>
      </p:sp>
      <p:sp>
        <p:nvSpPr>
          <p:cNvPr id="31748" name="AutoShape 5"/>
          <p:cNvSpPr>
            <a:spLocks noChangeArrowheads="1"/>
          </p:cNvSpPr>
          <p:nvPr/>
        </p:nvSpPr>
        <p:spPr bwMode="auto">
          <a:xfrm>
            <a:off x="6491288" y="1117600"/>
            <a:ext cx="4614862" cy="1900238"/>
          </a:xfrm>
          <a:prstGeom prst="wedgeEllipseCallout">
            <a:avLst>
              <a:gd name="adj1" fmla="val -69843"/>
              <a:gd name="adj2" fmla="val 71324"/>
            </a:avLst>
          </a:prstGeom>
          <a:solidFill>
            <a:schemeClr val="bg1"/>
          </a:solidFill>
          <a:ln w="28575">
            <a:solidFill>
              <a:schemeClr val="tx2"/>
            </a:solidFill>
            <a:miter lim="800000"/>
            <a:headEnd/>
            <a:tailEnd/>
          </a:ln>
        </p:spPr>
        <p:txBody>
          <a:bodyPr anchor="ctr"/>
          <a:lstStyle/>
          <a:p>
            <a:r>
              <a:rPr lang="ca-ES">
                <a:latin typeface="Calibri" pitchFamily="34" charset="0"/>
              </a:rPr>
              <a:t>Empreses i espais per a activitats industrials lleugeres vinculades al mar. Estímul de l’emprenedor El port com a banc de proves d’innovacions locals</a:t>
            </a:r>
          </a:p>
        </p:txBody>
      </p:sp>
      <p:sp>
        <p:nvSpPr>
          <p:cNvPr id="16" name="CuadroTexto 15"/>
          <p:cNvSpPr txBox="1"/>
          <p:nvPr/>
        </p:nvSpPr>
        <p:spPr>
          <a:xfrm>
            <a:off x="7321550" y="3359150"/>
            <a:ext cx="3956050" cy="2584450"/>
          </a:xfrm>
          <a:prstGeom prst="rect">
            <a:avLst/>
          </a:prstGeom>
          <a:noFill/>
        </p:spPr>
        <p:txBody>
          <a:bodyPr>
            <a:spAutoFit/>
          </a:bodyPr>
          <a:lstStyle/>
          <a:p>
            <a:pPr fontAlgn="auto">
              <a:spcBef>
                <a:spcPts val="0"/>
              </a:spcBef>
              <a:spcAft>
                <a:spcPts val="0"/>
              </a:spcAft>
              <a:defRPr/>
            </a:pPr>
            <a:r>
              <a:rPr lang="ca-ES" b="1" dirty="0">
                <a:latin typeface="+mn-lt"/>
              </a:rPr>
              <a:t>Iniciatives vinculades a l’escenari</a:t>
            </a:r>
            <a:endParaRPr lang="ca-ES" dirty="0">
              <a:latin typeface="+mn-lt"/>
            </a:endParaRPr>
          </a:p>
          <a:p>
            <a:pPr marL="285750" indent="-285750" fontAlgn="auto">
              <a:spcBef>
                <a:spcPts val="0"/>
              </a:spcBef>
              <a:spcAft>
                <a:spcPts val="0"/>
              </a:spcAft>
              <a:buFontTx/>
              <a:buChar char="-"/>
              <a:defRPr/>
            </a:pPr>
            <a:r>
              <a:rPr lang="ca-ES" dirty="0" err="1">
                <a:latin typeface="+mn-lt"/>
              </a:rPr>
              <a:t>Repair</a:t>
            </a:r>
            <a:r>
              <a:rPr lang="ca-ES" dirty="0">
                <a:latin typeface="+mn-lt"/>
              </a:rPr>
              <a:t> &amp; </a:t>
            </a:r>
            <a:r>
              <a:rPr lang="ca-ES" dirty="0" err="1">
                <a:latin typeface="+mn-lt"/>
              </a:rPr>
              <a:t>Refit</a:t>
            </a:r>
            <a:r>
              <a:rPr lang="ca-ES" dirty="0">
                <a:latin typeface="+mn-lt"/>
              </a:rPr>
              <a:t> mitjanes eslores</a:t>
            </a:r>
          </a:p>
          <a:p>
            <a:pPr marL="285750" indent="-285750" fontAlgn="auto">
              <a:spcBef>
                <a:spcPts val="0"/>
              </a:spcBef>
              <a:spcAft>
                <a:spcPts val="0"/>
              </a:spcAft>
              <a:buFontTx/>
              <a:buChar char="-"/>
              <a:defRPr/>
            </a:pPr>
            <a:r>
              <a:rPr lang="ca-ES" dirty="0">
                <a:latin typeface="+mn-lt"/>
              </a:rPr>
              <a:t>Formació orientada a tècnics R&amp;R</a:t>
            </a:r>
          </a:p>
          <a:p>
            <a:pPr marL="285750" indent="-285750" fontAlgn="auto">
              <a:spcBef>
                <a:spcPts val="0"/>
              </a:spcBef>
              <a:spcAft>
                <a:spcPts val="0"/>
              </a:spcAft>
              <a:buFontTx/>
              <a:buChar char="-"/>
              <a:defRPr/>
            </a:pPr>
            <a:r>
              <a:rPr lang="ca-ES" dirty="0">
                <a:latin typeface="+mn-lt"/>
              </a:rPr>
              <a:t>Espais per a empreses blaves al port</a:t>
            </a:r>
          </a:p>
          <a:p>
            <a:pPr marL="285750" indent="-285750" fontAlgn="auto">
              <a:spcBef>
                <a:spcPts val="0"/>
              </a:spcBef>
              <a:spcAft>
                <a:spcPts val="0"/>
              </a:spcAft>
              <a:buFontTx/>
              <a:buChar char="-"/>
              <a:defRPr/>
            </a:pPr>
            <a:r>
              <a:rPr lang="ca-ES" dirty="0">
                <a:latin typeface="+mn-lt"/>
              </a:rPr>
              <a:t>Innovació TCM, </a:t>
            </a:r>
            <a:r>
              <a:rPr lang="ca-ES" dirty="0" err="1">
                <a:latin typeface="+mn-lt"/>
              </a:rPr>
              <a:t>Eurecat</a:t>
            </a:r>
            <a:r>
              <a:rPr lang="ca-ES" dirty="0">
                <a:latin typeface="+mn-lt"/>
              </a:rPr>
              <a:t>...</a:t>
            </a:r>
          </a:p>
          <a:p>
            <a:pPr marL="285750" indent="-285750" fontAlgn="auto">
              <a:spcBef>
                <a:spcPts val="0"/>
              </a:spcBef>
              <a:spcAft>
                <a:spcPts val="0"/>
              </a:spcAft>
              <a:buFontTx/>
              <a:buChar char="-"/>
              <a:defRPr/>
            </a:pPr>
            <a:endParaRPr lang="ca-ES" dirty="0">
              <a:latin typeface="+mn-lt"/>
            </a:endParaRPr>
          </a:p>
          <a:p>
            <a:pPr fontAlgn="auto">
              <a:spcBef>
                <a:spcPts val="0"/>
              </a:spcBef>
              <a:spcAft>
                <a:spcPts val="0"/>
              </a:spcAft>
              <a:defRPr/>
            </a:pPr>
            <a:endParaRPr lang="ca-ES" dirty="0">
              <a:latin typeface="+mn-lt"/>
            </a:endParaRPr>
          </a:p>
          <a:p>
            <a:pPr fontAlgn="auto">
              <a:spcBef>
                <a:spcPts val="0"/>
              </a:spcBef>
              <a:spcAft>
                <a:spcPts val="0"/>
              </a:spcAft>
              <a:defRPr/>
            </a:pPr>
            <a:r>
              <a:rPr lang="ca-ES" b="1" dirty="0">
                <a:latin typeface="+mn-lt"/>
              </a:rPr>
              <a:t>Referents</a:t>
            </a:r>
            <a:r>
              <a:rPr lang="ca-ES" dirty="0">
                <a:latin typeface="+mn-lt"/>
              </a:rPr>
              <a:t> </a:t>
            </a:r>
          </a:p>
          <a:p>
            <a:pPr fontAlgn="auto">
              <a:spcBef>
                <a:spcPts val="0"/>
              </a:spcBef>
              <a:spcAft>
                <a:spcPts val="0"/>
              </a:spcAft>
              <a:defRPr/>
            </a:pPr>
            <a:r>
              <a:rPr lang="ca-ES" dirty="0">
                <a:latin typeface="+mn-lt"/>
              </a:rPr>
              <a:t>La </a:t>
            </a:r>
            <a:r>
              <a:rPr lang="ca-ES" dirty="0" err="1">
                <a:latin typeface="+mn-lt"/>
              </a:rPr>
              <a:t>Rochelle</a:t>
            </a:r>
            <a:r>
              <a:rPr lang="ca-ES" dirty="0">
                <a:latin typeface="+mn-lt"/>
              </a:rPr>
              <a:t>, Gdansk</a:t>
            </a:r>
            <a:endParaRPr lang="es-ES" dirty="0">
              <a:latin typeface="+mn-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CuadroTexto 3"/>
          <p:cNvSpPr txBox="1">
            <a:spLocks noChangeArrowheads="1"/>
          </p:cNvSpPr>
          <p:nvPr/>
        </p:nvSpPr>
        <p:spPr bwMode="auto">
          <a:xfrm>
            <a:off x="385763" y="331788"/>
            <a:ext cx="9721850" cy="368300"/>
          </a:xfrm>
          <a:prstGeom prst="rect">
            <a:avLst/>
          </a:prstGeom>
          <a:solidFill>
            <a:schemeClr val="accent2"/>
          </a:solidFill>
          <a:ln w="9525">
            <a:solidFill>
              <a:schemeClr val="tx1"/>
            </a:solidFill>
            <a:miter lim="800000"/>
            <a:headEnd/>
            <a:tailEnd/>
          </a:ln>
        </p:spPr>
        <p:txBody>
          <a:bodyPr>
            <a:spAutoFit/>
          </a:bodyPr>
          <a:lstStyle/>
          <a:p>
            <a:r>
              <a:rPr lang="ca-ES">
                <a:solidFill>
                  <a:schemeClr val="bg1"/>
                </a:solidFill>
                <a:latin typeface="Open Sans"/>
                <a:ea typeface="Open Sans"/>
                <a:cs typeface="Open Sans"/>
              </a:rPr>
              <a:t>ESCENARI 2 – OBERTURA AL MAR</a:t>
            </a:r>
            <a:endParaRPr lang="ca-ES" b="1">
              <a:solidFill>
                <a:schemeClr val="bg1"/>
              </a:solidFill>
              <a:latin typeface="Open Sans"/>
              <a:ea typeface="Open Sans"/>
              <a:cs typeface="Open Sans"/>
            </a:endParaRPr>
          </a:p>
        </p:txBody>
      </p:sp>
      <p:pic>
        <p:nvPicPr>
          <p:cNvPr id="2" name="Imagen 1"/>
          <p:cNvPicPr>
            <a:picLocks noChangeAspect="1"/>
          </p:cNvPicPr>
          <p:nvPr/>
        </p:nvPicPr>
        <p:blipFill rotWithShape="1">
          <a:blip r:embed="rId2"/>
          <a:srcRect r="16010"/>
          <a:stretch/>
        </p:blipFill>
        <p:spPr>
          <a:xfrm>
            <a:off x="385763" y="858838"/>
            <a:ext cx="7972425" cy="5345112"/>
          </a:xfrm>
          <a:prstGeom prst="rect">
            <a:avLst/>
          </a:prstGeom>
          <a:solidFill>
            <a:schemeClr val="accent2">
              <a:alpha val="71000"/>
            </a:schemeClr>
          </a:solidFill>
          <a:ln>
            <a:solidFill>
              <a:schemeClr val="accent2">
                <a:lumMod val="50000"/>
              </a:schemeClr>
            </a:solidFill>
          </a:ln>
        </p:spPr>
      </p:pic>
      <p:sp>
        <p:nvSpPr>
          <p:cNvPr id="3" name="Forma libre 2"/>
          <p:cNvSpPr/>
          <p:nvPr/>
        </p:nvSpPr>
        <p:spPr>
          <a:xfrm>
            <a:off x="3087688" y="1287463"/>
            <a:ext cx="5314950" cy="4921250"/>
          </a:xfrm>
          <a:custGeom>
            <a:avLst/>
            <a:gdLst>
              <a:gd name="connsiteX0" fmla="*/ 5365750 w 5562600"/>
              <a:gd name="connsiteY0" fmla="*/ 0 h 4933950"/>
              <a:gd name="connsiteX1" fmla="*/ 5562600 w 5562600"/>
              <a:gd name="connsiteY1" fmla="*/ 209550 h 4933950"/>
              <a:gd name="connsiteX2" fmla="*/ 3429000 w 5562600"/>
              <a:gd name="connsiteY2" fmla="*/ 2159000 h 4933950"/>
              <a:gd name="connsiteX3" fmla="*/ 1441450 w 5562600"/>
              <a:gd name="connsiteY3" fmla="*/ 3968750 h 4933950"/>
              <a:gd name="connsiteX4" fmla="*/ 488950 w 5562600"/>
              <a:gd name="connsiteY4" fmla="*/ 4933950 h 4933950"/>
              <a:gd name="connsiteX5" fmla="*/ 0 w 5562600"/>
              <a:gd name="connsiteY5" fmla="*/ 4914900 h 4933950"/>
              <a:gd name="connsiteX6" fmla="*/ 476250 w 5562600"/>
              <a:gd name="connsiteY6" fmla="*/ 4267200 h 4933950"/>
              <a:gd name="connsiteX7" fmla="*/ 1136650 w 5562600"/>
              <a:gd name="connsiteY7" fmla="*/ 3517900 h 4933950"/>
              <a:gd name="connsiteX8" fmla="*/ 1708150 w 5562600"/>
              <a:gd name="connsiteY8" fmla="*/ 2959100 h 4933950"/>
              <a:gd name="connsiteX9" fmla="*/ 2184400 w 5562600"/>
              <a:gd name="connsiteY9" fmla="*/ 2495550 h 4933950"/>
              <a:gd name="connsiteX10" fmla="*/ 3282950 w 5562600"/>
              <a:gd name="connsiteY10" fmla="*/ 1816100 h 4933950"/>
              <a:gd name="connsiteX11" fmla="*/ 3829050 w 5562600"/>
              <a:gd name="connsiteY11" fmla="*/ 1416050 h 4933950"/>
              <a:gd name="connsiteX12" fmla="*/ 4997450 w 5562600"/>
              <a:gd name="connsiteY12" fmla="*/ 292100 h 4933950"/>
              <a:gd name="connsiteX13" fmla="*/ 5245100 w 5562600"/>
              <a:gd name="connsiteY13" fmla="*/ 133350 h 4933950"/>
              <a:gd name="connsiteX0" fmla="*/ 5365750 w 5676900"/>
              <a:gd name="connsiteY0" fmla="*/ 0 h 4933950"/>
              <a:gd name="connsiteX1" fmla="*/ 5676900 w 5676900"/>
              <a:gd name="connsiteY1" fmla="*/ 304800 h 4933950"/>
              <a:gd name="connsiteX2" fmla="*/ 3429000 w 5676900"/>
              <a:gd name="connsiteY2" fmla="*/ 2159000 h 4933950"/>
              <a:gd name="connsiteX3" fmla="*/ 1441450 w 5676900"/>
              <a:gd name="connsiteY3" fmla="*/ 3968750 h 4933950"/>
              <a:gd name="connsiteX4" fmla="*/ 488950 w 5676900"/>
              <a:gd name="connsiteY4" fmla="*/ 4933950 h 4933950"/>
              <a:gd name="connsiteX5" fmla="*/ 0 w 5676900"/>
              <a:gd name="connsiteY5" fmla="*/ 4914900 h 4933950"/>
              <a:gd name="connsiteX6" fmla="*/ 476250 w 5676900"/>
              <a:gd name="connsiteY6" fmla="*/ 4267200 h 4933950"/>
              <a:gd name="connsiteX7" fmla="*/ 1136650 w 5676900"/>
              <a:gd name="connsiteY7" fmla="*/ 3517900 h 4933950"/>
              <a:gd name="connsiteX8" fmla="*/ 1708150 w 5676900"/>
              <a:gd name="connsiteY8" fmla="*/ 2959100 h 4933950"/>
              <a:gd name="connsiteX9" fmla="*/ 2184400 w 5676900"/>
              <a:gd name="connsiteY9" fmla="*/ 2495550 h 4933950"/>
              <a:gd name="connsiteX10" fmla="*/ 3282950 w 5676900"/>
              <a:gd name="connsiteY10" fmla="*/ 1816100 h 4933950"/>
              <a:gd name="connsiteX11" fmla="*/ 3829050 w 5676900"/>
              <a:gd name="connsiteY11" fmla="*/ 1416050 h 4933950"/>
              <a:gd name="connsiteX12" fmla="*/ 4997450 w 5676900"/>
              <a:gd name="connsiteY12" fmla="*/ 292100 h 4933950"/>
              <a:gd name="connsiteX13" fmla="*/ 5245100 w 5676900"/>
              <a:gd name="connsiteY13" fmla="*/ 133350 h 4933950"/>
              <a:gd name="connsiteX0" fmla="*/ 5365750 w 5676900"/>
              <a:gd name="connsiteY0" fmla="*/ 0 h 4933950"/>
              <a:gd name="connsiteX1" fmla="*/ 5676900 w 5676900"/>
              <a:gd name="connsiteY1" fmla="*/ 304800 h 4933950"/>
              <a:gd name="connsiteX2" fmla="*/ 3492500 w 5676900"/>
              <a:gd name="connsiteY2" fmla="*/ 2235200 h 4933950"/>
              <a:gd name="connsiteX3" fmla="*/ 1441450 w 5676900"/>
              <a:gd name="connsiteY3" fmla="*/ 3968750 h 4933950"/>
              <a:gd name="connsiteX4" fmla="*/ 488950 w 5676900"/>
              <a:gd name="connsiteY4" fmla="*/ 4933950 h 4933950"/>
              <a:gd name="connsiteX5" fmla="*/ 0 w 5676900"/>
              <a:gd name="connsiteY5" fmla="*/ 4914900 h 4933950"/>
              <a:gd name="connsiteX6" fmla="*/ 476250 w 5676900"/>
              <a:gd name="connsiteY6" fmla="*/ 4267200 h 4933950"/>
              <a:gd name="connsiteX7" fmla="*/ 1136650 w 5676900"/>
              <a:gd name="connsiteY7" fmla="*/ 3517900 h 4933950"/>
              <a:gd name="connsiteX8" fmla="*/ 1708150 w 5676900"/>
              <a:gd name="connsiteY8" fmla="*/ 2959100 h 4933950"/>
              <a:gd name="connsiteX9" fmla="*/ 2184400 w 5676900"/>
              <a:gd name="connsiteY9" fmla="*/ 2495550 h 4933950"/>
              <a:gd name="connsiteX10" fmla="*/ 3282950 w 5676900"/>
              <a:gd name="connsiteY10" fmla="*/ 1816100 h 4933950"/>
              <a:gd name="connsiteX11" fmla="*/ 3829050 w 5676900"/>
              <a:gd name="connsiteY11" fmla="*/ 1416050 h 4933950"/>
              <a:gd name="connsiteX12" fmla="*/ 4997450 w 5676900"/>
              <a:gd name="connsiteY12" fmla="*/ 292100 h 4933950"/>
              <a:gd name="connsiteX13" fmla="*/ 5245100 w 5676900"/>
              <a:gd name="connsiteY13" fmla="*/ 133350 h 4933950"/>
              <a:gd name="connsiteX0" fmla="*/ 5365750 w 5676900"/>
              <a:gd name="connsiteY0" fmla="*/ 0 h 4933950"/>
              <a:gd name="connsiteX1" fmla="*/ 5676900 w 5676900"/>
              <a:gd name="connsiteY1" fmla="*/ 304800 h 4933950"/>
              <a:gd name="connsiteX2" fmla="*/ 3492500 w 5676900"/>
              <a:gd name="connsiteY2" fmla="*/ 2235200 h 4933950"/>
              <a:gd name="connsiteX3" fmla="*/ 1536700 w 5676900"/>
              <a:gd name="connsiteY3" fmla="*/ 4076700 h 4933950"/>
              <a:gd name="connsiteX4" fmla="*/ 488950 w 5676900"/>
              <a:gd name="connsiteY4" fmla="*/ 4933950 h 4933950"/>
              <a:gd name="connsiteX5" fmla="*/ 0 w 5676900"/>
              <a:gd name="connsiteY5" fmla="*/ 4914900 h 4933950"/>
              <a:gd name="connsiteX6" fmla="*/ 476250 w 5676900"/>
              <a:gd name="connsiteY6" fmla="*/ 4267200 h 4933950"/>
              <a:gd name="connsiteX7" fmla="*/ 1136650 w 5676900"/>
              <a:gd name="connsiteY7" fmla="*/ 3517900 h 4933950"/>
              <a:gd name="connsiteX8" fmla="*/ 1708150 w 5676900"/>
              <a:gd name="connsiteY8" fmla="*/ 2959100 h 4933950"/>
              <a:gd name="connsiteX9" fmla="*/ 2184400 w 5676900"/>
              <a:gd name="connsiteY9" fmla="*/ 2495550 h 4933950"/>
              <a:gd name="connsiteX10" fmla="*/ 3282950 w 5676900"/>
              <a:gd name="connsiteY10" fmla="*/ 1816100 h 4933950"/>
              <a:gd name="connsiteX11" fmla="*/ 3829050 w 5676900"/>
              <a:gd name="connsiteY11" fmla="*/ 1416050 h 4933950"/>
              <a:gd name="connsiteX12" fmla="*/ 4997450 w 5676900"/>
              <a:gd name="connsiteY12" fmla="*/ 292100 h 4933950"/>
              <a:gd name="connsiteX13" fmla="*/ 5245100 w 5676900"/>
              <a:gd name="connsiteY13" fmla="*/ 133350 h 4933950"/>
              <a:gd name="connsiteX0" fmla="*/ 5365750 w 5676900"/>
              <a:gd name="connsiteY0" fmla="*/ 0 h 4933950"/>
              <a:gd name="connsiteX1" fmla="*/ 5676900 w 5676900"/>
              <a:gd name="connsiteY1" fmla="*/ 304800 h 4933950"/>
              <a:gd name="connsiteX2" fmla="*/ 3492500 w 5676900"/>
              <a:gd name="connsiteY2" fmla="*/ 2235200 h 4933950"/>
              <a:gd name="connsiteX3" fmla="*/ 1536700 w 5676900"/>
              <a:gd name="connsiteY3" fmla="*/ 4076700 h 4933950"/>
              <a:gd name="connsiteX4" fmla="*/ 488950 w 5676900"/>
              <a:gd name="connsiteY4" fmla="*/ 4933950 h 4933950"/>
              <a:gd name="connsiteX5" fmla="*/ 0 w 5676900"/>
              <a:gd name="connsiteY5" fmla="*/ 4914900 h 4933950"/>
              <a:gd name="connsiteX6" fmla="*/ 476250 w 5676900"/>
              <a:gd name="connsiteY6" fmla="*/ 4267200 h 4933950"/>
              <a:gd name="connsiteX7" fmla="*/ 1136650 w 5676900"/>
              <a:gd name="connsiteY7" fmla="*/ 3517900 h 4933950"/>
              <a:gd name="connsiteX8" fmla="*/ 1708150 w 5676900"/>
              <a:gd name="connsiteY8" fmla="*/ 2959100 h 4933950"/>
              <a:gd name="connsiteX9" fmla="*/ 2184400 w 5676900"/>
              <a:gd name="connsiteY9" fmla="*/ 2495550 h 4933950"/>
              <a:gd name="connsiteX10" fmla="*/ 3282950 w 5676900"/>
              <a:gd name="connsiteY10" fmla="*/ 1816100 h 4933950"/>
              <a:gd name="connsiteX11" fmla="*/ 3829050 w 5676900"/>
              <a:gd name="connsiteY11" fmla="*/ 1416050 h 4933950"/>
              <a:gd name="connsiteX12" fmla="*/ 4997450 w 5676900"/>
              <a:gd name="connsiteY12" fmla="*/ 292100 h 4933950"/>
              <a:gd name="connsiteX13" fmla="*/ 5245100 w 5676900"/>
              <a:gd name="connsiteY13" fmla="*/ 133350 h 4933950"/>
              <a:gd name="connsiteX0" fmla="*/ 5365750 w 5676900"/>
              <a:gd name="connsiteY0" fmla="*/ 0 h 4978400"/>
              <a:gd name="connsiteX1" fmla="*/ 5676900 w 5676900"/>
              <a:gd name="connsiteY1" fmla="*/ 304800 h 4978400"/>
              <a:gd name="connsiteX2" fmla="*/ 3492500 w 5676900"/>
              <a:gd name="connsiteY2" fmla="*/ 2235200 h 4978400"/>
              <a:gd name="connsiteX3" fmla="*/ 1536700 w 5676900"/>
              <a:gd name="connsiteY3" fmla="*/ 4076700 h 4978400"/>
              <a:gd name="connsiteX4" fmla="*/ 692150 w 5676900"/>
              <a:gd name="connsiteY4" fmla="*/ 4978400 h 4978400"/>
              <a:gd name="connsiteX5" fmla="*/ 0 w 5676900"/>
              <a:gd name="connsiteY5" fmla="*/ 4914900 h 4978400"/>
              <a:gd name="connsiteX6" fmla="*/ 476250 w 5676900"/>
              <a:gd name="connsiteY6" fmla="*/ 4267200 h 4978400"/>
              <a:gd name="connsiteX7" fmla="*/ 1136650 w 5676900"/>
              <a:gd name="connsiteY7" fmla="*/ 3517900 h 4978400"/>
              <a:gd name="connsiteX8" fmla="*/ 1708150 w 5676900"/>
              <a:gd name="connsiteY8" fmla="*/ 2959100 h 4978400"/>
              <a:gd name="connsiteX9" fmla="*/ 2184400 w 5676900"/>
              <a:gd name="connsiteY9" fmla="*/ 2495550 h 4978400"/>
              <a:gd name="connsiteX10" fmla="*/ 3282950 w 5676900"/>
              <a:gd name="connsiteY10" fmla="*/ 1816100 h 4978400"/>
              <a:gd name="connsiteX11" fmla="*/ 3829050 w 5676900"/>
              <a:gd name="connsiteY11" fmla="*/ 1416050 h 4978400"/>
              <a:gd name="connsiteX12" fmla="*/ 4997450 w 5676900"/>
              <a:gd name="connsiteY12" fmla="*/ 292100 h 4978400"/>
              <a:gd name="connsiteX13" fmla="*/ 5245100 w 5676900"/>
              <a:gd name="connsiteY13" fmla="*/ 133350 h 4978400"/>
              <a:gd name="connsiteX0" fmla="*/ 5378450 w 5689600"/>
              <a:gd name="connsiteY0" fmla="*/ 0 h 4978400"/>
              <a:gd name="connsiteX1" fmla="*/ 5689600 w 5689600"/>
              <a:gd name="connsiteY1" fmla="*/ 304800 h 4978400"/>
              <a:gd name="connsiteX2" fmla="*/ 3505200 w 5689600"/>
              <a:gd name="connsiteY2" fmla="*/ 2235200 h 4978400"/>
              <a:gd name="connsiteX3" fmla="*/ 1549400 w 5689600"/>
              <a:gd name="connsiteY3" fmla="*/ 4076700 h 4978400"/>
              <a:gd name="connsiteX4" fmla="*/ 704850 w 5689600"/>
              <a:gd name="connsiteY4" fmla="*/ 4978400 h 4978400"/>
              <a:gd name="connsiteX5" fmla="*/ 0 w 5689600"/>
              <a:gd name="connsiteY5" fmla="*/ 4972050 h 4978400"/>
              <a:gd name="connsiteX6" fmla="*/ 488950 w 5689600"/>
              <a:gd name="connsiteY6" fmla="*/ 4267200 h 4978400"/>
              <a:gd name="connsiteX7" fmla="*/ 1149350 w 5689600"/>
              <a:gd name="connsiteY7" fmla="*/ 3517900 h 4978400"/>
              <a:gd name="connsiteX8" fmla="*/ 1720850 w 5689600"/>
              <a:gd name="connsiteY8" fmla="*/ 2959100 h 4978400"/>
              <a:gd name="connsiteX9" fmla="*/ 2197100 w 5689600"/>
              <a:gd name="connsiteY9" fmla="*/ 2495550 h 4978400"/>
              <a:gd name="connsiteX10" fmla="*/ 3295650 w 5689600"/>
              <a:gd name="connsiteY10" fmla="*/ 1816100 h 4978400"/>
              <a:gd name="connsiteX11" fmla="*/ 3841750 w 5689600"/>
              <a:gd name="connsiteY11" fmla="*/ 1416050 h 4978400"/>
              <a:gd name="connsiteX12" fmla="*/ 5010150 w 5689600"/>
              <a:gd name="connsiteY12" fmla="*/ 292100 h 4978400"/>
              <a:gd name="connsiteX13" fmla="*/ 5257800 w 5689600"/>
              <a:gd name="connsiteY13" fmla="*/ 133350 h 4978400"/>
              <a:gd name="connsiteX0" fmla="*/ 5378450 w 5689600"/>
              <a:gd name="connsiteY0" fmla="*/ 0 h 4978400"/>
              <a:gd name="connsiteX1" fmla="*/ 5689600 w 5689600"/>
              <a:gd name="connsiteY1" fmla="*/ 304800 h 4978400"/>
              <a:gd name="connsiteX2" fmla="*/ 3505200 w 5689600"/>
              <a:gd name="connsiteY2" fmla="*/ 2235200 h 4978400"/>
              <a:gd name="connsiteX3" fmla="*/ 1549400 w 5689600"/>
              <a:gd name="connsiteY3" fmla="*/ 4076700 h 4978400"/>
              <a:gd name="connsiteX4" fmla="*/ 704850 w 5689600"/>
              <a:gd name="connsiteY4" fmla="*/ 4978400 h 4978400"/>
              <a:gd name="connsiteX5" fmla="*/ 0 w 5689600"/>
              <a:gd name="connsiteY5" fmla="*/ 4972050 h 4978400"/>
              <a:gd name="connsiteX6" fmla="*/ 488950 w 5689600"/>
              <a:gd name="connsiteY6" fmla="*/ 4267200 h 4978400"/>
              <a:gd name="connsiteX7" fmla="*/ 1117600 w 5689600"/>
              <a:gd name="connsiteY7" fmla="*/ 3492500 h 4978400"/>
              <a:gd name="connsiteX8" fmla="*/ 1720850 w 5689600"/>
              <a:gd name="connsiteY8" fmla="*/ 2959100 h 4978400"/>
              <a:gd name="connsiteX9" fmla="*/ 2197100 w 5689600"/>
              <a:gd name="connsiteY9" fmla="*/ 2495550 h 4978400"/>
              <a:gd name="connsiteX10" fmla="*/ 3295650 w 5689600"/>
              <a:gd name="connsiteY10" fmla="*/ 1816100 h 4978400"/>
              <a:gd name="connsiteX11" fmla="*/ 3841750 w 5689600"/>
              <a:gd name="connsiteY11" fmla="*/ 1416050 h 4978400"/>
              <a:gd name="connsiteX12" fmla="*/ 5010150 w 5689600"/>
              <a:gd name="connsiteY12" fmla="*/ 292100 h 4978400"/>
              <a:gd name="connsiteX13" fmla="*/ 5257800 w 5689600"/>
              <a:gd name="connsiteY13" fmla="*/ 133350 h 4978400"/>
              <a:gd name="connsiteX0" fmla="*/ 5378450 w 5689600"/>
              <a:gd name="connsiteY0" fmla="*/ 0 h 4978400"/>
              <a:gd name="connsiteX1" fmla="*/ 5689600 w 5689600"/>
              <a:gd name="connsiteY1" fmla="*/ 304800 h 4978400"/>
              <a:gd name="connsiteX2" fmla="*/ 3505200 w 5689600"/>
              <a:gd name="connsiteY2" fmla="*/ 2235200 h 4978400"/>
              <a:gd name="connsiteX3" fmla="*/ 1549400 w 5689600"/>
              <a:gd name="connsiteY3" fmla="*/ 4076700 h 4978400"/>
              <a:gd name="connsiteX4" fmla="*/ 704850 w 5689600"/>
              <a:gd name="connsiteY4" fmla="*/ 4978400 h 4978400"/>
              <a:gd name="connsiteX5" fmla="*/ 0 w 5689600"/>
              <a:gd name="connsiteY5" fmla="*/ 4972050 h 4978400"/>
              <a:gd name="connsiteX6" fmla="*/ 488950 w 5689600"/>
              <a:gd name="connsiteY6" fmla="*/ 4267200 h 4978400"/>
              <a:gd name="connsiteX7" fmla="*/ 1117600 w 5689600"/>
              <a:gd name="connsiteY7" fmla="*/ 3492500 h 4978400"/>
              <a:gd name="connsiteX8" fmla="*/ 1714500 w 5689600"/>
              <a:gd name="connsiteY8" fmla="*/ 2927350 h 4978400"/>
              <a:gd name="connsiteX9" fmla="*/ 2197100 w 5689600"/>
              <a:gd name="connsiteY9" fmla="*/ 2495550 h 4978400"/>
              <a:gd name="connsiteX10" fmla="*/ 3295650 w 5689600"/>
              <a:gd name="connsiteY10" fmla="*/ 1816100 h 4978400"/>
              <a:gd name="connsiteX11" fmla="*/ 3841750 w 5689600"/>
              <a:gd name="connsiteY11" fmla="*/ 1416050 h 4978400"/>
              <a:gd name="connsiteX12" fmla="*/ 5010150 w 5689600"/>
              <a:gd name="connsiteY12" fmla="*/ 292100 h 4978400"/>
              <a:gd name="connsiteX13" fmla="*/ 5257800 w 5689600"/>
              <a:gd name="connsiteY13" fmla="*/ 133350 h 4978400"/>
              <a:gd name="connsiteX0" fmla="*/ 5378450 w 5689600"/>
              <a:gd name="connsiteY0" fmla="*/ 0 h 4978400"/>
              <a:gd name="connsiteX1" fmla="*/ 5689600 w 5689600"/>
              <a:gd name="connsiteY1" fmla="*/ 304800 h 4978400"/>
              <a:gd name="connsiteX2" fmla="*/ 3505200 w 5689600"/>
              <a:gd name="connsiteY2" fmla="*/ 2235200 h 4978400"/>
              <a:gd name="connsiteX3" fmla="*/ 1549400 w 5689600"/>
              <a:gd name="connsiteY3" fmla="*/ 4076700 h 4978400"/>
              <a:gd name="connsiteX4" fmla="*/ 704850 w 5689600"/>
              <a:gd name="connsiteY4" fmla="*/ 4978400 h 4978400"/>
              <a:gd name="connsiteX5" fmla="*/ 0 w 5689600"/>
              <a:gd name="connsiteY5" fmla="*/ 4972050 h 4978400"/>
              <a:gd name="connsiteX6" fmla="*/ 488950 w 5689600"/>
              <a:gd name="connsiteY6" fmla="*/ 4267200 h 4978400"/>
              <a:gd name="connsiteX7" fmla="*/ 1117600 w 5689600"/>
              <a:gd name="connsiteY7" fmla="*/ 3492500 h 4978400"/>
              <a:gd name="connsiteX8" fmla="*/ 1714500 w 5689600"/>
              <a:gd name="connsiteY8" fmla="*/ 2927350 h 4978400"/>
              <a:gd name="connsiteX9" fmla="*/ 2197100 w 5689600"/>
              <a:gd name="connsiteY9" fmla="*/ 2495550 h 4978400"/>
              <a:gd name="connsiteX10" fmla="*/ 3282950 w 5689600"/>
              <a:gd name="connsiteY10" fmla="*/ 1797050 h 4978400"/>
              <a:gd name="connsiteX11" fmla="*/ 3841750 w 5689600"/>
              <a:gd name="connsiteY11" fmla="*/ 1416050 h 4978400"/>
              <a:gd name="connsiteX12" fmla="*/ 5010150 w 5689600"/>
              <a:gd name="connsiteY12" fmla="*/ 292100 h 4978400"/>
              <a:gd name="connsiteX13" fmla="*/ 5257800 w 5689600"/>
              <a:gd name="connsiteY13" fmla="*/ 133350 h 4978400"/>
              <a:gd name="connsiteX0" fmla="*/ 5226050 w 5689600"/>
              <a:gd name="connsiteY0" fmla="*/ 0 h 4854575"/>
              <a:gd name="connsiteX1" fmla="*/ 5689600 w 5689600"/>
              <a:gd name="connsiteY1" fmla="*/ 180975 h 4854575"/>
              <a:gd name="connsiteX2" fmla="*/ 3505200 w 5689600"/>
              <a:gd name="connsiteY2" fmla="*/ 2111375 h 4854575"/>
              <a:gd name="connsiteX3" fmla="*/ 1549400 w 5689600"/>
              <a:gd name="connsiteY3" fmla="*/ 3952875 h 4854575"/>
              <a:gd name="connsiteX4" fmla="*/ 704850 w 5689600"/>
              <a:gd name="connsiteY4" fmla="*/ 4854575 h 4854575"/>
              <a:gd name="connsiteX5" fmla="*/ 0 w 5689600"/>
              <a:gd name="connsiteY5" fmla="*/ 4848225 h 4854575"/>
              <a:gd name="connsiteX6" fmla="*/ 488950 w 5689600"/>
              <a:gd name="connsiteY6" fmla="*/ 4143375 h 4854575"/>
              <a:gd name="connsiteX7" fmla="*/ 1117600 w 5689600"/>
              <a:gd name="connsiteY7" fmla="*/ 3368675 h 4854575"/>
              <a:gd name="connsiteX8" fmla="*/ 1714500 w 5689600"/>
              <a:gd name="connsiteY8" fmla="*/ 2803525 h 4854575"/>
              <a:gd name="connsiteX9" fmla="*/ 2197100 w 5689600"/>
              <a:gd name="connsiteY9" fmla="*/ 2371725 h 4854575"/>
              <a:gd name="connsiteX10" fmla="*/ 3282950 w 5689600"/>
              <a:gd name="connsiteY10" fmla="*/ 1673225 h 4854575"/>
              <a:gd name="connsiteX11" fmla="*/ 3841750 w 5689600"/>
              <a:gd name="connsiteY11" fmla="*/ 1292225 h 4854575"/>
              <a:gd name="connsiteX12" fmla="*/ 5010150 w 5689600"/>
              <a:gd name="connsiteY12" fmla="*/ 168275 h 4854575"/>
              <a:gd name="connsiteX13" fmla="*/ 5257800 w 5689600"/>
              <a:gd name="connsiteY13" fmla="*/ 9525 h 4854575"/>
              <a:gd name="connsiteX0" fmla="*/ 5226050 w 5327650"/>
              <a:gd name="connsiteY0" fmla="*/ 0 h 4854575"/>
              <a:gd name="connsiteX1" fmla="*/ 5327650 w 5327650"/>
              <a:gd name="connsiteY1" fmla="*/ 514350 h 4854575"/>
              <a:gd name="connsiteX2" fmla="*/ 3505200 w 5327650"/>
              <a:gd name="connsiteY2" fmla="*/ 2111375 h 4854575"/>
              <a:gd name="connsiteX3" fmla="*/ 1549400 w 5327650"/>
              <a:gd name="connsiteY3" fmla="*/ 3952875 h 4854575"/>
              <a:gd name="connsiteX4" fmla="*/ 704850 w 5327650"/>
              <a:gd name="connsiteY4" fmla="*/ 4854575 h 4854575"/>
              <a:gd name="connsiteX5" fmla="*/ 0 w 5327650"/>
              <a:gd name="connsiteY5" fmla="*/ 4848225 h 4854575"/>
              <a:gd name="connsiteX6" fmla="*/ 488950 w 5327650"/>
              <a:gd name="connsiteY6" fmla="*/ 4143375 h 4854575"/>
              <a:gd name="connsiteX7" fmla="*/ 1117600 w 5327650"/>
              <a:gd name="connsiteY7" fmla="*/ 3368675 h 4854575"/>
              <a:gd name="connsiteX8" fmla="*/ 1714500 w 5327650"/>
              <a:gd name="connsiteY8" fmla="*/ 2803525 h 4854575"/>
              <a:gd name="connsiteX9" fmla="*/ 2197100 w 5327650"/>
              <a:gd name="connsiteY9" fmla="*/ 2371725 h 4854575"/>
              <a:gd name="connsiteX10" fmla="*/ 3282950 w 5327650"/>
              <a:gd name="connsiteY10" fmla="*/ 1673225 h 4854575"/>
              <a:gd name="connsiteX11" fmla="*/ 3841750 w 5327650"/>
              <a:gd name="connsiteY11" fmla="*/ 1292225 h 4854575"/>
              <a:gd name="connsiteX12" fmla="*/ 5010150 w 5327650"/>
              <a:gd name="connsiteY12" fmla="*/ 168275 h 4854575"/>
              <a:gd name="connsiteX13" fmla="*/ 5257800 w 5327650"/>
              <a:gd name="connsiteY13" fmla="*/ 9525 h 4854575"/>
              <a:gd name="connsiteX0" fmla="*/ 5226050 w 5327650"/>
              <a:gd name="connsiteY0" fmla="*/ 57150 h 4911725"/>
              <a:gd name="connsiteX1" fmla="*/ 5327650 w 5327650"/>
              <a:gd name="connsiteY1" fmla="*/ 571500 h 4911725"/>
              <a:gd name="connsiteX2" fmla="*/ 3505200 w 5327650"/>
              <a:gd name="connsiteY2" fmla="*/ 2168525 h 4911725"/>
              <a:gd name="connsiteX3" fmla="*/ 1549400 w 5327650"/>
              <a:gd name="connsiteY3" fmla="*/ 4010025 h 4911725"/>
              <a:gd name="connsiteX4" fmla="*/ 704850 w 5327650"/>
              <a:gd name="connsiteY4" fmla="*/ 4911725 h 4911725"/>
              <a:gd name="connsiteX5" fmla="*/ 0 w 5327650"/>
              <a:gd name="connsiteY5" fmla="*/ 4905375 h 4911725"/>
              <a:gd name="connsiteX6" fmla="*/ 488950 w 5327650"/>
              <a:gd name="connsiteY6" fmla="*/ 4200525 h 4911725"/>
              <a:gd name="connsiteX7" fmla="*/ 1117600 w 5327650"/>
              <a:gd name="connsiteY7" fmla="*/ 3425825 h 4911725"/>
              <a:gd name="connsiteX8" fmla="*/ 1714500 w 5327650"/>
              <a:gd name="connsiteY8" fmla="*/ 2860675 h 4911725"/>
              <a:gd name="connsiteX9" fmla="*/ 2197100 w 5327650"/>
              <a:gd name="connsiteY9" fmla="*/ 2428875 h 4911725"/>
              <a:gd name="connsiteX10" fmla="*/ 3282950 w 5327650"/>
              <a:gd name="connsiteY10" fmla="*/ 1730375 h 4911725"/>
              <a:gd name="connsiteX11" fmla="*/ 3841750 w 5327650"/>
              <a:gd name="connsiteY11" fmla="*/ 1349375 h 4911725"/>
              <a:gd name="connsiteX12" fmla="*/ 5010150 w 5327650"/>
              <a:gd name="connsiteY12" fmla="*/ 225425 h 4911725"/>
              <a:gd name="connsiteX13" fmla="*/ 5314950 w 5327650"/>
              <a:gd name="connsiteY13" fmla="*/ 0 h 4911725"/>
              <a:gd name="connsiteX0" fmla="*/ 5226050 w 5314950"/>
              <a:gd name="connsiteY0" fmla="*/ 57150 h 4911725"/>
              <a:gd name="connsiteX1" fmla="*/ 5289550 w 5314950"/>
              <a:gd name="connsiteY1" fmla="*/ 647700 h 4911725"/>
              <a:gd name="connsiteX2" fmla="*/ 3505200 w 5314950"/>
              <a:gd name="connsiteY2" fmla="*/ 2168525 h 4911725"/>
              <a:gd name="connsiteX3" fmla="*/ 1549400 w 5314950"/>
              <a:gd name="connsiteY3" fmla="*/ 4010025 h 4911725"/>
              <a:gd name="connsiteX4" fmla="*/ 704850 w 5314950"/>
              <a:gd name="connsiteY4" fmla="*/ 4911725 h 4911725"/>
              <a:gd name="connsiteX5" fmla="*/ 0 w 5314950"/>
              <a:gd name="connsiteY5" fmla="*/ 4905375 h 4911725"/>
              <a:gd name="connsiteX6" fmla="*/ 488950 w 5314950"/>
              <a:gd name="connsiteY6" fmla="*/ 4200525 h 4911725"/>
              <a:gd name="connsiteX7" fmla="*/ 1117600 w 5314950"/>
              <a:gd name="connsiteY7" fmla="*/ 3425825 h 4911725"/>
              <a:gd name="connsiteX8" fmla="*/ 1714500 w 5314950"/>
              <a:gd name="connsiteY8" fmla="*/ 2860675 h 4911725"/>
              <a:gd name="connsiteX9" fmla="*/ 2197100 w 5314950"/>
              <a:gd name="connsiteY9" fmla="*/ 2428875 h 4911725"/>
              <a:gd name="connsiteX10" fmla="*/ 3282950 w 5314950"/>
              <a:gd name="connsiteY10" fmla="*/ 1730375 h 4911725"/>
              <a:gd name="connsiteX11" fmla="*/ 3841750 w 5314950"/>
              <a:gd name="connsiteY11" fmla="*/ 1349375 h 4911725"/>
              <a:gd name="connsiteX12" fmla="*/ 5010150 w 5314950"/>
              <a:gd name="connsiteY12" fmla="*/ 225425 h 4911725"/>
              <a:gd name="connsiteX13" fmla="*/ 5314950 w 5314950"/>
              <a:gd name="connsiteY13" fmla="*/ 0 h 4911725"/>
              <a:gd name="connsiteX0" fmla="*/ 5264150 w 5314950"/>
              <a:gd name="connsiteY0" fmla="*/ 0 h 4921250"/>
              <a:gd name="connsiteX1" fmla="*/ 5289550 w 5314950"/>
              <a:gd name="connsiteY1" fmla="*/ 657225 h 4921250"/>
              <a:gd name="connsiteX2" fmla="*/ 3505200 w 5314950"/>
              <a:gd name="connsiteY2" fmla="*/ 2178050 h 4921250"/>
              <a:gd name="connsiteX3" fmla="*/ 1549400 w 5314950"/>
              <a:gd name="connsiteY3" fmla="*/ 4019550 h 4921250"/>
              <a:gd name="connsiteX4" fmla="*/ 704850 w 5314950"/>
              <a:gd name="connsiteY4" fmla="*/ 4921250 h 4921250"/>
              <a:gd name="connsiteX5" fmla="*/ 0 w 5314950"/>
              <a:gd name="connsiteY5" fmla="*/ 4914900 h 4921250"/>
              <a:gd name="connsiteX6" fmla="*/ 488950 w 5314950"/>
              <a:gd name="connsiteY6" fmla="*/ 4210050 h 4921250"/>
              <a:gd name="connsiteX7" fmla="*/ 1117600 w 5314950"/>
              <a:gd name="connsiteY7" fmla="*/ 3435350 h 4921250"/>
              <a:gd name="connsiteX8" fmla="*/ 1714500 w 5314950"/>
              <a:gd name="connsiteY8" fmla="*/ 2870200 h 4921250"/>
              <a:gd name="connsiteX9" fmla="*/ 2197100 w 5314950"/>
              <a:gd name="connsiteY9" fmla="*/ 2438400 h 4921250"/>
              <a:gd name="connsiteX10" fmla="*/ 3282950 w 5314950"/>
              <a:gd name="connsiteY10" fmla="*/ 1739900 h 4921250"/>
              <a:gd name="connsiteX11" fmla="*/ 3841750 w 5314950"/>
              <a:gd name="connsiteY11" fmla="*/ 1358900 h 4921250"/>
              <a:gd name="connsiteX12" fmla="*/ 5010150 w 5314950"/>
              <a:gd name="connsiteY12" fmla="*/ 234950 h 4921250"/>
              <a:gd name="connsiteX13" fmla="*/ 5314950 w 5314950"/>
              <a:gd name="connsiteY13" fmla="*/ 9525 h 492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14950" h="4921250">
                <a:moveTo>
                  <a:pt x="5264150" y="0"/>
                </a:moveTo>
                <a:lnTo>
                  <a:pt x="5289550" y="657225"/>
                </a:lnTo>
                <a:cubicBezTo>
                  <a:pt x="4540250" y="1275292"/>
                  <a:pt x="4128558" y="1617663"/>
                  <a:pt x="3505200" y="2178050"/>
                </a:cubicBezTo>
                <a:cubicBezTo>
                  <a:pt x="2881842" y="2738437"/>
                  <a:pt x="2161117" y="3397250"/>
                  <a:pt x="1549400" y="4019550"/>
                </a:cubicBezTo>
                <a:lnTo>
                  <a:pt x="704850" y="4921250"/>
                </a:lnTo>
                <a:lnTo>
                  <a:pt x="0" y="4914900"/>
                </a:lnTo>
                <a:lnTo>
                  <a:pt x="488950" y="4210050"/>
                </a:lnTo>
                <a:lnTo>
                  <a:pt x="1117600" y="3435350"/>
                </a:lnTo>
                <a:cubicBezTo>
                  <a:pt x="1318683" y="3257550"/>
                  <a:pt x="1534583" y="3036358"/>
                  <a:pt x="1714500" y="2870200"/>
                </a:cubicBezTo>
                <a:cubicBezTo>
                  <a:pt x="1894417" y="2704042"/>
                  <a:pt x="2038350" y="2592917"/>
                  <a:pt x="2197100" y="2438400"/>
                </a:cubicBezTo>
                <a:lnTo>
                  <a:pt x="3282950" y="1739900"/>
                </a:lnTo>
                <a:lnTo>
                  <a:pt x="3841750" y="1358900"/>
                </a:lnTo>
                <a:lnTo>
                  <a:pt x="5010150" y="234950"/>
                </a:lnTo>
                <a:lnTo>
                  <a:pt x="5314950" y="9525"/>
                </a:lnTo>
              </a:path>
            </a:pathLst>
          </a:custGeom>
          <a:solidFill>
            <a:schemeClr val="accent2">
              <a:alpha val="71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5" name="Forma libre 4"/>
          <p:cNvSpPr/>
          <p:nvPr/>
        </p:nvSpPr>
        <p:spPr>
          <a:xfrm>
            <a:off x="414338" y="835025"/>
            <a:ext cx="3825875" cy="3954463"/>
          </a:xfrm>
          <a:custGeom>
            <a:avLst/>
            <a:gdLst>
              <a:gd name="connsiteX0" fmla="*/ 3741420 w 3741420"/>
              <a:gd name="connsiteY0" fmla="*/ 3954780 h 3954780"/>
              <a:gd name="connsiteX1" fmla="*/ 655320 w 3741420"/>
              <a:gd name="connsiteY1" fmla="*/ 1722120 h 3954780"/>
              <a:gd name="connsiteX2" fmla="*/ 129540 w 3741420"/>
              <a:gd name="connsiteY2" fmla="*/ 2484120 h 3954780"/>
              <a:gd name="connsiteX3" fmla="*/ 45720 w 3741420"/>
              <a:gd name="connsiteY3" fmla="*/ 2293620 h 3954780"/>
              <a:gd name="connsiteX4" fmla="*/ 213360 w 3741420"/>
              <a:gd name="connsiteY4" fmla="*/ 2004060 h 3954780"/>
              <a:gd name="connsiteX5" fmla="*/ 0 w 3741420"/>
              <a:gd name="connsiteY5" fmla="*/ 1874520 h 3954780"/>
              <a:gd name="connsiteX6" fmla="*/ 381000 w 3741420"/>
              <a:gd name="connsiteY6" fmla="*/ 1402080 h 3954780"/>
              <a:gd name="connsiteX7" fmla="*/ 518160 w 3741420"/>
              <a:gd name="connsiteY7" fmla="*/ 1447800 h 3954780"/>
              <a:gd name="connsiteX8" fmla="*/ 464820 w 3741420"/>
              <a:gd name="connsiteY8" fmla="*/ 617220 h 3954780"/>
              <a:gd name="connsiteX9" fmla="*/ 320040 w 3741420"/>
              <a:gd name="connsiteY9" fmla="*/ 0 h 3954780"/>
              <a:gd name="connsiteX10" fmla="*/ 556260 w 3741420"/>
              <a:gd name="connsiteY10" fmla="*/ 30480 h 3954780"/>
              <a:gd name="connsiteX11" fmla="*/ 632460 w 3741420"/>
              <a:gd name="connsiteY11" fmla="*/ 1417320 h 3954780"/>
              <a:gd name="connsiteX12" fmla="*/ 1470660 w 3741420"/>
              <a:gd name="connsiteY12" fmla="*/ 975360 h 3954780"/>
              <a:gd name="connsiteX13" fmla="*/ 2438400 w 3741420"/>
              <a:gd name="connsiteY13" fmla="*/ 495300 h 3954780"/>
              <a:gd name="connsiteX14" fmla="*/ 2278380 w 3741420"/>
              <a:gd name="connsiteY14" fmla="*/ 7620 h 3954780"/>
              <a:gd name="connsiteX15" fmla="*/ 2933700 w 3741420"/>
              <a:gd name="connsiteY15" fmla="*/ 15240 h 3954780"/>
              <a:gd name="connsiteX16" fmla="*/ 2476500 w 3741420"/>
              <a:gd name="connsiteY16" fmla="*/ 220980 h 3954780"/>
              <a:gd name="connsiteX17" fmla="*/ 2606040 w 3741420"/>
              <a:gd name="connsiteY17" fmla="*/ 586740 h 3954780"/>
              <a:gd name="connsiteX18" fmla="*/ 2407920 w 3741420"/>
              <a:gd name="connsiteY18" fmla="*/ 762000 h 3954780"/>
              <a:gd name="connsiteX19" fmla="*/ 2301240 w 3741420"/>
              <a:gd name="connsiteY19" fmla="*/ 662940 h 3954780"/>
              <a:gd name="connsiteX20" fmla="*/ 655320 w 3741420"/>
              <a:gd name="connsiteY20" fmla="*/ 1546860 h 3954780"/>
              <a:gd name="connsiteX0" fmla="*/ 3741420 w 3741420"/>
              <a:gd name="connsiteY0" fmla="*/ 3954780 h 3954780"/>
              <a:gd name="connsiteX1" fmla="*/ 655320 w 3741420"/>
              <a:gd name="connsiteY1" fmla="*/ 1722120 h 3954780"/>
              <a:gd name="connsiteX2" fmla="*/ 129540 w 3741420"/>
              <a:gd name="connsiteY2" fmla="*/ 2484120 h 3954780"/>
              <a:gd name="connsiteX3" fmla="*/ 45720 w 3741420"/>
              <a:gd name="connsiteY3" fmla="*/ 2293620 h 3954780"/>
              <a:gd name="connsiteX4" fmla="*/ 213360 w 3741420"/>
              <a:gd name="connsiteY4" fmla="*/ 2004060 h 3954780"/>
              <a:gd name="connsiteX5" fmla="*/ 0 w 3741420"/>
              <a:gd name="connsiteY5" fmla="*/ 1874520 h 3954780"/>
              <a:gd name="connsiteX6" fmla="*/ 381000 w 3741420"/>
              <a:gd name="connsiteY6" fmla="*/ 1402080 h 3954780"/>
              <a:gd name="connsiteX7" fmla="*/ 518160 w 3741420"/>
              <a:gd name="connsiteY7" fmla="*/ 1447800 h 3954780"/>
              <a:gd name="connsiteX8" fmla="*/ 464820 w 3741420"/>
              <a:gd name="connsiteY8" fmla="*/ 617220 h 3954780"/>
              <a:gd name="connsiteX9" fmla="*/ 320040 w 3741420"/>
              <a:gd name="connsiteY9" fmla="*/ 0 h 3954780"/>
              <a:gd name="connsiteX10" fmla="*/ 556260 w 3741420"/>
              <a:gd name="connsiteY10" fmla="*/ 30480 h 3954780"/>
              <a:gd name="connsiteX11" fmla="*/ 632460 w 3741420"/>
              <a:gd name="connsiteY11" fmla="*/ 1417320 h 3954780"/>
              <a:gd name="connsiteX12" fmla="*/ 1470660 w 3741420"/>
              <a:gd name="connsiteY12" fmla="*/ 975360 h 3954780"/>
              <a:gd name="connsiteX13" fmla="*/ 2438400 w 3741420"/>
              <a:gd name="connsiteY13" fmla="*/ 495300 h 3954780"/>
              <a:gd name="connsiteX14" fmla="*/ 2278380 w 3741420"/>
              <a:gd name="connsiteY14" fmla="*/ 7620 h 3954780"/>
              <a:gd name="connsiteX15" fmla="*/ 2933700 w 3741420"/>
              <a:gd name="connsiteY15" fmla="*/ 15240 h 3954780"/>
              <a:gd name="connsiteX16" fmla="*/ 2476500 w 3741420"/>
              <a:gd name="connsiteY16" fmla="*/ 220980 h 3954780"/>
              <a:gd name="connsiteX17" fmla="*/ 2606040 w 3741420"/>
              <a:gd name="connsiteY17" fmla="*/ 586740 h 3954780"/>
              <a:gd name="connsiteX18" fmla="*/ 2407920 w 3741420"/>
              <a:gd name="connsiteY18" fmla="*/ 762000 h 3954780"/>
              <a:gd name="connsiteX19" fmla="*/ 2301240 w 3741420"/>
              <a:gd name="connsiteY19" fmla="*/ 662940 h 3954780"/>
              <a:gd name="connsiteX20" fmla="*/ 638651 w 3741420"/>
              <a:gd name="connsiteY20" fmla="*/ 1556385 h 3954780"/>
              <a:gd name="connsiteX0" fmla="*/ 3741420 w 3741420"/>
              <a:gd name="connsiteY0" fmla="*/ 3954780 h 3954780"/>
              <a:gd name="connsiteX1" fmla="*/ 655320 w 3741420"/>
              <a:gd name="connsiteY1" fmla="*/ 1722120 h 3954780"/>
              <a:gd name="connsiteX2" fmla="*/ 129540 w 3741420"/>
              <a:gd name="connsiteY2" fmla="*/ 2484120 h 3954780"/>
              <a:gd name="connsiteX3" fmla="*/ 45720 w 3741420"/>
              <a:gd name="connsiteY3" fmla="*/ 2293620 h 3954780"/>
              <a:gd name="connsiteX4" fmla="*/ 213360 w 3741420"/>
              <a:gd name="connsiteY4" fmla="*/ 2004060 h 3954780"/>
              <a:gd name="connsiteX5" fmla="*/ 0 w 3741420"/>
              <a:gd name="connsiteY5" fmla="*/ 1874520 h 3954780"/>
              <a:gd name="connsiteX6" fmla="*/ 381000 w 3741420"/>
              <a:gd name="connsiteY6" fmla="*/ 1402080 h 3954780"/>
              <a:gd name="connsiteX7" fmla="*/ 518160 w 3741420"/>
              <a:gd name="connsiteY7" fmla="*/ 1447800 h 3954780"/>
              <a:gd name="connsiteX8" fmla="*/ 464820 w 3741420"/>
              <a:gd name="connsiteY8" fmla="*/ 617220 h 3954780"/>
              <a:gd name="connsiteX9" fmla="*/ 320040 w 3741420"/>
              <a:gd name="connsiteY9" fmla="*/ 0 h 3954780"/>
              <a:gd name="connsiteX10" fmla="*/ 556260 w 3741420"/>
              <a:gd name="connsiteY10" fmla="*/ 30480 h 3954780"/>
              <a:gd name="connsiteX11" fmla="*/ 632460 w 3741420"/>
              <a:gd name="connsiteY11" fmla="*/ 1417320 h 3954780"/>
              <a:gd name="connsiteX12" fmla="*/ 1470660 w 3741420"/>
              <a:gd name="connsiteY12" fmla="*/ 975360 h 3954780"/>
              <a:gd name="connsiteX13" fmla="*/ 2438400 w 3741420"/>
              <a:gd name="connsiteY13" fmla="*/ 495300 h 3954780"/>
              <a:gd name="connsiteX14" fmla="*/ 2278380 w 3741420"/>
              <a:gd name="connsiteY14" fmla="*/ 7620 h 3954780"/>
              <a:gd name="connsiteX15" fmla="*/ 2933700 w 3741420"/>
              <a:gd name="connsiteY15" fmla="*/ 15240 h 3954780"/>
              <a:gd name="connsiteX16" fmla="*/ 2476500 w 3741420"/>
              <a:gd name="connsiteY16" fmla="*/ 220980 h 3954780"/>
              <a:gd name="connsiteX17" fmla="*/ 2606040 w 3741420"/>
              <a:gd name="connsiteY17" fmla="*/ 586740 h 3954780"/>
              <a:gd name="connsiteX18" fmla="*/ 2407920 w 3741420"/>
              <a:gd name="connsiteY18" fmla="*/ 762000 h 3954780"/>
              <a:gd name="connsiteX19" fmla="*/ 2301240 w 3741420"/>
              <a:gd name="connsiteY19" fmla="*/ 662940 h 3954780"/>
              <a:gd name="connsiteX20" fmla="*/ 2169794 w 3741420"/>
              <a:gd name="connsiteY20" fmla="*/ 2701767 h 3954780"/>
              <a:gd name="connsiteX0" fmla="*/ 3741420 w 3741420"/>
              <a:gd name="connsiteY0" fmla="*/ 3954780 h 3954780"/>
              <a:gd name="connsiteX1" fmla="*/ 655320 w 3741420"/>
              <a:gd name="connsiteY1" fmla="*/ 1722120 h 3954780"/>
              <a:gd name="connsiteX2" fmla="*/ 129540 w 3741420"/>
              <a:gd name="connsiteY2" fmla="*/ 2484120 h 3954780"/>
              <a:gd name="connsiteX3" fmla="*/ 45720 w 3741420"/>
              <a:gd name="connsiteY3" fmla="*/ 2293620 h 3954780"/>
              <a:gd name="connsiteX4" fmla="*/ 213360 w 3741420"/>
              <a:gd name="connsiteY4" fmla="*/ 2004060 h 3954780"/>
              <a:gd name="connsiteX5" fmla="*/ 0 w 3741420"/>
              <a:gd name="connsiteY5" fmla="*/ 1874520 h 3954780"/>
              <a:gd name="connsiteX6" fmla="*/ 381000 w 3741420"/>
              <a:gd name="connsiteY6" fmla="*/ 1402080 h 3954780"/>
              <a:gd name="connsiteX7" fmla="*/ 518160 w 3741420"/>
              <a:gd name="connsiteY7" fmla="*/ 1447800 h 3954780"/>
              <a:gd name="connsiteX8" fmla="*/ 464820 w 3741420"/>
              <a:gd name="connsiteY8" fmla="*/ 617220 h 3954780"/>
              <a:gd name="connsiteX9" fmla="*/ 320040 w 3741420"/>
              <a:gd name="connsiteY9" fmla="*/ 0 h 3954780"/>
              <a:gd name="connsiteX10" fmla="*/ 556260 w 3741420"/>
              <a:gd name="connsiteY10" fmla="*/ 30480 h 3954780"/>
              <a:gd name="connsiteX11" fmla="*/ 632460 w 3741420"/>
              <a:gd name="connsiteY11" fmla="*/ 1417320 h 3954780"/>
              <a:gd name="connsiteX12" fmla="*/ 1470660 w 3741420"/>
              <a:gd name="connsiteY12" fmla="*/ 975360 h 3954780"/>
              <a:gd name="connsiteX13" fmla="*/ 2438400 w 3741420"/>
              <a:gd name="connsiteY13" fmla="*/ 495300 h 3954780"/>
              <a:gd name="connsiteX14" fmla="*/ 2278380 w 3741420"/>
              <a:gd name="connsiteY14" fmla="*/ 7620 h 3954780"/>
              <a:gd name="connsiteX15" fmla="*/ 2933700 w 3741420"/>
              <a:gd name="connsiteY15" fmla="*/ 15240 h 3954780"/>
              <a:gd name="connsiteX16" fmla="*/ 2476500 w 3741420"/>
              <a:gd name="connsiteY16" fmla="*/ 220980 h 3954780"/>
              <a:gd name="connsiteX17" fmla="*/ 2606040 w 3741420"/>
              <a:gd name="connsiteY17" fmla="*/ 586740 h 3954780"/>
              <a:gd name="connsiteX18" fmla="*/ 2407920 w 3741420"/>
              <a:gd name="connsiteY18" fmla="*/ 762000 h 3954780"/>
              <a:gd name="connsiteX19" fmla="*/ 2301240 w 3741420"/>
              <a:gd name="connsiteY19" fmla="*/ 662940 h 3954780"/>
              <a:gd name="connsiteX20" fmla="*/ 623888 w 3741420"/>
              <a:gd name="connsiteY20" fmla="*/ 1588770 h 3954780"/>
              <a:gd name="connsiteX21" fmla="*/ 2169794 w 3741420"/>
              <a:gd name="connsiteY21" fmla="*/ 2701767 h 3954780"/>
              <a:gd name="connsiteX0" fmla="*/ 3741420 w 3741420"/>
              <a:gd name="connsiteY0" fmla="*/ 3954780 h 3954780"/>
              <a:gd name="connsiteX1" fmla="*/ 655320 w 3741420"/>
              <a:gd name="connsiteY1" fmla="*/ 1722120 h 3954780"/>
              <a:gd name="connsiteX2" fmla="*/ 129540 w 3741420"/>
              <a:gd name="connsiteY2" fmla="*/ 2484120 h 3954780"/>
              <a:gd name="connsiteX3" fmla="*/ 45720 w 3741420"/>
              <a:gd name="connsiteY3" fmla="*/ 2293620 h 3954780"/>
              <a:gd name="connsiteX4" fmla="*/ 213360 w 3741420"/>
              <a:gd name="connsiteY4" fmla="*/ 2004060 h 3954780"/>
              <a:gd name="connsiteX5" fmla="*/ 0 w 3741420"/>
              <a:gd name="connsiteY5" fmla="*/ 1874520 h 3954780"/>
              <a:gd name="connsiteX6" fmla="*/ 381000 w 3741420"/>
              <a:gd name="connsiteY6" fmla="*/ 1402080 h 3954780"/>
              <a:gd name="connsiteX7" fmla="*/ 518160 w 3741420"/>
              <a:gd name="connsiteY7" fmla="*/ 1447800 h 3954780"/>
              <a:gd name="connsiteX8" fmla="*/ 464820 w 3741420"/>
              <a:gd name="connsiteY8" fmla="*/ 617220 h 3954780"/>
              <a:gd name="connsiteX9" fmla="*/ 320040 w 3741420"/>
              <a:gd name="connsiteY9" fmla="*/ 0 h 3954780"/>
              <a:gd name="connsiteX10" fmla="*/ 556260 w 3741420"/>
              <a:gd name="connsiteY10" fmla="*/ 30480 h 3954780"/>
              <a:gd name="connsiteX11" fmla="*/ 632460 w 3741420"/>
              <a:gd name="connsiteY11" fmla="*/ 1417320 h 3954780"/>
              <a:gd name="connsiteX12" fmla="*/ 1470660 w 3741420"/>
              <a:gd name="connsiteY12" fmla="*/ 975360 h 3954780"/>
              <a:gd name="connsiteX13" fmla="*/ 2438400 w 3741420"/>
              <a:gd name="connsiteY13" fmla="*/ 495300 h 3954780"/>
              <a:gd name="connsiteX14" fmla="*/ 2278380 w 3741420"/>
              <a:gd name="connsiteY14" fmla="*/ 7620 h 3954780"/>
              <a:gd name="connsiteX15" fmla="*/ 2933700 w 3741420"/>
              <a:gd name="connsiteY15" fmla="*/ 15240 h 3954780"/>
              <a:gd name="connsiteX16" fmla="*/ 2476500 w 3741420"/>
              <a:gd name="connsiteY16" fmla="*/ 220980 h 3954780"/>
              <a:gd name="connsiteX17" fmla="*/ 2606040 w 3741420"/>
              <a:gd name="connsiteY17" fmla="*/ 586740 h 3954780"/>
              <a:gd name="connsiteX18" fmla="*/ 2407920 w 3741420"/>
              <a:gd name="connsiteY18" fmla="*/ 762000 h 3954780"/>
              <a:gd name="connsiteX19" fmla="*/ 2301240 w 3741420"/>
              <a:gd name="connsiteY19" fmla="*/ 662940 h 3954780"/>
              <a:gd name="connsiteX20" fmla="*/ 623888 w 3741420"/>
              <a:gd name="connsiteY20" fmla="*/ 1588770 h 3954780"/>
              <a:gd name="connsiteX21" fmla="*/ 2169794 w 3741420"/>
              <a:gd name="connsiteY21" fmla="*/ 2701767 h 3954780"/>
              <a:gd name="connsiteX0" fmla="*/ 3741420 w 3741420"/>
              <a:gd name="connsiteY0" fmla="*/ 3954780 h 3954780"/>
              <a:gd name="connsiteX1" fmla="*/ 655320 w 3741420"/>
              <a:gd name="connsiteY1" fmla="*/ 1722120 h 3954780"/>
              <a:gd name="connsiteX2" fmla="*/ 129540 w 3741420"/>
              <a:gd name="connsiteY2" fmla="*/ 2484120 h 3954780"/>
              <a:gd name="connsiteX3" fmla="*/ 45720 w 3741420"/>
              <a:gd name="connsiteY3" fmla="*/ 2293620 h 3954780"/>
              <a:gd name="connsiteX4" fmla="*/ 213360 w 3741420"/>
              <a:gd name="connsiteY4" fmla="*/ 2004060 h 3954780"/>
              <a:gd name="connsiteX5" fmla="*/ 0 w 3741420"/>
              <a:gd name="connsiteY5" fmla="*/ 1874520 h 3954780"/>
              <a:gd name="connsiteX6" fmla="*/ 381000 w 3741420"/>
              <a:gd name="connsiteY6" fmla="*/ 1402080 h 3954780"/>
              <a:gd name="connsiteX7" fmla="*/ 518160 w 3741420"/>
              <a:gd name="connsiteY7" fmla="*/ 1447800 h 3954780"/>
              <a:gd name="connsiteX8" fmla="*/ 464820 w 3741420"/>
              <a:gd name="connsiteY8" fmla="*/ 617220 h 3954780"/>
              <a:gd name="connsiteX9" fmla="*/ 320040 w 3741420"/>
              <a:gd name="connsiteY9" fmla="*/ 0 h 3954780"/>
              <a:gd name="connsiteX10" fmla="*/ 556260 w 3741420"/>
              <a:gd name="connsiteY10" fmla="*/ 30480 h 3954780"/>
              <a:gd name="connsiteX11" fmla="*/ 632460 w 3741420"/>
              <a:gd name="connsiteY11" fmla="*/ 1417320 h 3954780"/>
              <a:gd name="connsiteX12" fmla="*/ 1470660 w 3741420"/>
              <a:gd name="connsiteY12" fmla="*/ 975360 h 3954780"/>
              <a:gd name="connsiteX13" fmla="*/ 2438400 w 3741420"/>
              <a:gd name="connsiteY13" fmla="*/ 495300 h 3954780"/>
              <a:gd name="connsiteX14" fmla="*/ 2278380 w 3741420"/>
              <a:gd name="connsiteY14" fmla="*/ 7620 h 3954780"/>
              <a:gd name="connsiteX15" fmla="*/ 2933700 w 3741420"/>
              <a:gd name="connsiteY15" fmla="*/ 15240 h 3954780"/>
              <a:gd name="connsiteX16" fmla="*/ 2476500 w 3741420"/>
              <a:gd name="connsiteY16" fmla="*/ 220980 h 3954780"/>
              <a:gd name="connsiteX17" fmla="*/ 2606040 w 3741420"/>
              <a:gd name="connsiteY17" fmla="*/ 586740 h 3954780"/>
              <a:gd name="connsiteX18" fmla="*/ 2407920 w 3741420"/>
              <a:gd name="connsiteY18" fmla="*/ 762000 h 3954780"/>
              <a:gd name="connsiteX19" fmla="*/ 2301240 w 3741420"/>
              <a:gd name="connsiteY19" fmla="*/ 662940 h 3954780"/>
              <a:gd name="connsiteX20" fmla="*/ 623888 w 3741420"/>
              <a:gd name="connsiteY20" fmla="*/ 1588770 h 3954780"/>
              <a:gd name="connsiteX21" fmla="*/ 2169794 w 3741420"/>
              <a:gd name="connsiteY21" fmla="*/ 2701767 h 3954780"/>
              <a:gd name="connsiteX0" fmla="*/ 3741420 w 3827144"/>
              <a:gd name="connsiteY0" fmla="*/ 3954780 h 3954780"/>
              <a:gd name="connsiteX1" fmla="*/ 655320 w 3827144"/>
              <a:gd name="connsiteY1" fmla="*/ 1722120 h 3954780"/>
              <a:gd name="connsiteX2" fmla="*/ 129540 w 3827144"/>
              <a:gd name="connsiteY2" fmla="*/ 2484120 h 3954780"/>
              <a:gd name="connsiteX3" fmla="*/ 45720 w 3827144"/>
              <a:gd name="connsiteY3" fmla="*/ 2293620 h 3954780"/>
              <a:gd name="connsiteX4" fmla="*/ 213360 w 3827144"/>
              <a:gd name="connsiteY4" fmla="*/ 2004060 h 3954780"/>
              <a:gd name="connsiteX5" fmla="*/ 0 w 3827144"/>
              <a:gd name="connsiteY5" fmla="*/ 1874520 h 3954780"/>
              <a:gd name="connsiteX6" fmla="*/ 381000 w 3827144"/>
              <a:gd name="connsiteY6" fmla="*/ 1402080 h 3954780"/>
              <a:gd name="connsiteX7" fmla="*/ 518160 w 3827144"/>
              <a:gd name="connsiteY7" fmla="*/ 1447800 h 3954780"/>
              <a:gd name="connsiteX8" fmla="*/ 464820 w 3827144"/>
              <a:gd name="connsiteY8" fmla="*/ 617220 h 3954780"/>
              <a:gd name="connsiteX9" fmla="*/ 320040 w 3827144"/>
              <a:gd name="connsiteY9" fmla="*/ 0 h 3954780"/>
              <a:gd name="connsiteX10" fmla="*/ 556260 w 3827144"/>
              <a:gd name="connsiteY10" fmla="*/ 30480 h 3954780"/>
              <a:gd name="connsiteX11" fmla="*/ 632460 w 3827144"/>
              <a:gd name="connsiteY11" fmla="*/ 1417320 h 3954780"/>
              <a:gd name="connsiteX12" fmla="*/ 1470660 w 3827144"/>
              <a:gd name="connsiteY12" fmla="*/ 975360 h 3954780"/>
              <a:gd name="connsiteX13" fmla="*/ 2438400 w 3827144"/>
              <a:gd name="connsiteY13" fmla="*/ 495300 h 3954780"/>
              <a:gd name="connsiteX14" fmla="*/ 2278380 w 3827144"/>
              <a:gd name="connsiteY14" fmla="*/ 7620 h 3954780"/>
              <a:gd name="connsiteX15" fmla="*/ 2933700 w 3827144"/>
              <a:gd name="connsiteY15" fmla="*/ 15240 h 3954780"/>
              <a:gd name="connsiteX16" fmla="*/ 2476500 w 3827144"/>
              <a:gd name="connsiteY16" fmla="*/ 220980 h 3954780"/>
              <a:gd name="connsiteX17" fmla="*/ 2606040 w 3827144"/>
              <a:gd name="connsiteY17" fmla="*/ 586740 h 3954780"/>
              <a:gd name="connsiteX18" fmla="*/ 2407920 w 3827144"/>
              <a:gd name="connsiteY18" fmla="*/ 762000 h 3954780"/>
              <a:gd name="connsiteX19" fmla="*/ 2301240 w 3827144"/>
              <a:gd name="connsiteY19" fmla="*/ 662940 h 3954780"/>
              <a:gd name="connsiteX20" fmla="*/ 623888 w 3827144"/>
              <a:gd name="connsiteY20" fmla="*/ 1588770 h 3954780"/>
              <a:gd name="connsiteX21" fmla="*/ 3827144 w 3827144"/>
              <a:gd name="connsiteY21" fmla="*/ 3892392 h 395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7144" h="3954780">
                <a:moveTo>
                  <a:pt x="3741420" y="3954780"/>
                </a:moveTo>
                <a:lnTo>
                  <a:pt x="655320" y="1722120"/>
                </a:lnTo>
                <a:lnTo>
                  <a:pt x="129540" y="2484120"/>
                </a:lnTo>
                <a:lnTo>
                  <a:pt x="45720" y="2293620"/>
                </a:lnTo>
                <a:lnTo>
                  <a:pt x="213360" y="2004060"/>
                </a:lnTo>
                <a:lnTo>
                  <a:pt x="0" y="1874520"/>
                </a:lnTo>
                <a:lnTo>
                  <a:pt x="381000" y="1402080"/>
                </a:lnTo>
                <a:lnTo>
                  <a:pt x="518160" y="1447800"/>
                </a:lnTo>
                <a:lnTo>
                  <a:pt x="464820" y="617220"/>
                </a:lnTo>
                <a:lnTo>
                  <a:pt x="320040" y="0"/>
                </a:lnTo>
                <a:lnTo>
                  <a:pt x="556260" y="30480"/>
                </a:lnTo>
                <a:lnTo>
                  <a:pt x="632460" y="1417320"/>
                </a:lnTo>
                <a:lnTo>
                  <a:pt x="1470660" y="975360"/>
                </a:lnTo>
                <a:lnTo>
                  <a:pt x="2438400" y="495300"/>
                </a:lnTo>
                <a:lnTo>
                  <a:pt x="2278380" y="7620"/>
                </a:lnTo>
                <a:lnTo>
                  <a:pt x="2933700" y="15240"/>
                </a:lnTo>
                <a:lnTo>
                  <a:pt x="2476500" y="220980"/>
                </a:lnTo>
                <a:lnTo>
                  <a:pt x="2606040" y="586740"/>
                </a:lnTo>
                <a:lnTo>
                  <a:pt x="2407920" y="762000"/>
                </a:lnTo>
                <a:lnTo>
                  <a:pt x="2301240" y="662940"/>
                </a:lnTo>
                <a:cubicBezTo>
                  <a:pt x="1849279" y="912813"/>
                  <a:pt x="1380649" y="1136491"/>
                  <a:pt x="623888" y="1588770"/>
                </a:cubicBezTo>
                <a:lnTo>
                  <a:pt x="3827144" y="3892392"/>
                </a:lnTo>
              </a:path>
            </a:pathLst>
          </a:custGeom>
          <a:solidFill>
            <a:schemeClr val="accent2">
              <a:alpha val="71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sp>
        <p:nvSpPr>
          <p:cNvPr id="32773" name="AutoShape 5"/>
          <p:cNvSpPr>
            <a:spLocks noChangeArrowheads="1"/>
          </p:cNvSpPr>
          <p:nvPr/>
        </p:nvSpPr>
        <p:spPr bwMode="auto">
          <a:xfrm>
            <a:off x="6030913" y="4703763"/>
            <a:ext cx="5927725" cy="1905000"/>
          </a:xfrm>
          <a:prstGeom prst="wedgeEllipseCallout">
            <a:avLst>
              <a:gd name="adj1" fmla="val -52509"/>
              <a:gd name="adj2" fmla="val -101185"/>
            </a:avLst>
          </a:prstGeom>
          <a:solidFill>
            <a:schemeClr val="bg1"/>
          </a:solidFill>
          <a:ln w="28575">
            <a:solidFill>
              <a:schemeClr val="accent2"/>
            </a:solidFill>
            <a:miter lim="800000"/>
            <a:headEnd/>
            <a:tailEnd/>
          </a:ln>
        </p:spPr>
        <p:txBody>
          <a:bodyPr anchor="ctr"/>
          <a:lstStyle/>
          <a:p>
            <a:r>
              <a:rPr lang="ca-ES">
                <a:latin typeface="Calibri" pitchFamily="34" charset="0"/>
              </a:rPr>
              <a:t>Hi ha 57 locals comercials als baixos dels edificis de la N-II en activitats de poc valor afegit. El valor mitjà dels lloguers al front marítim és aproximadament la meitat que al centre (idealista). </a:t>
            </a:r>
          </a:p>
        </p:txBody>
      </p:sp>
      <p:sp>
        <p:nvSpPr>
          <p:cNvPr id="7" name="CuadroTexto 6"/>
          <p:cNvSpPr txBox="1"/>
          <p:nvPr/>
        </p:nvSpPr>
        <p:spPr>
          <a:xfrm>
            <a:off x="8402638" y="858838"/>
            <a:ext cx="3556000" cy="3416300"/>
          </a:xfrm>
          <a:prstGeom prst="rect">
            <a:avLst/>
          </a:prstGeom>
          <a:noFill/>
        </p:spPr>
        <p:txBody>
          <a:bodyPr>
            <a:spAutoFit/>
          </a:bodyPr>
          <a:lstStyle/>
          <a:p>
            <a:pPr fontAlgn="auto">
              <a:spcBef>
                <a:spcPts val="0"/>
              </a:spcBef>
              <a:spcAft>
                <a:spcPts val="0"/>
              </a:spcAft>
              <a:defRPr/>
            </a:pPr>
            <a:r>
              <a:rPr lang="ca-ES" b="1" dirty="0">
                <a:latin typeface="+mn-lt"/>
              </a:rPr>
              <a:t>Iniciatives vinculades a l’escenari</a:t>
            </a:r>
            <a:endParaRPr lang="ca-ES" dirty="0">
              <a:latin typeface="+mn-lt"/>
            </a:endParaRPr>
          </a:p>
          <a:p>
            <a:pPr marL="285750" indent="-285750" fontAlgn="auto">
              <a:spcBef>
                <a:spcPts val="0"/>
              </a:spcBef>
              <a:spcAft>
                <a:spcPts val="0"/>
              </a:spcAft>
              <a:buFontTx/>
              <a:buChar char="-"/>
              <a:defRPr/>
            </a:pPr>
            <a:r>
              <a:rPr lang="ca-ES" dirty="0">
                <a:latin typeface="+mn-lt"/>
              </a:rPr>
              <a:t>Traspàs de la N-2 a l’Ajuntament i projecte d’urbanització integrada del Front Marítim</a:t>
            </a:r>
          </a:p>
          <a:p>
            <a:pPr marL="285750" indent="-285750" fontAlgn="auto">
              <a:spcBef>
                <a:spcPts val="0"/>
              </a:spcBef>
              <a:spcAft>
                <a:spcPts val="0"/>
              </a:spcAft>
              <a:buFontTx/>
              <a:buChar char="-"/>
              <a:defRPr/>
            </a:pPr>
            <a:r>
              <a:rPr lang="ca-ES" dirty="0">
                <a:latin typeface="+mn-lt"/>
              </a:rPr>
              <a:t>Gestió estratègica dels espais comercials del port</a:t>
            </a:r>
          </a:p>
          <a:p>
            <a:pPr marL="285750" indent="-285750" fontAlgn="auto">
              <a:spcBef>
                <a:spcPts val="0"/>
              </a:spcBef>
              <a:spcAft>
                <a:spcPts val="0"/>
              </a:spcAft>
              <a:buFontTx/>
              <a:buChar char="-"/>
              <a:defRPr/>
            </a:pPr>
            <a:r>
              <a:rPr lang="ca-ES" dirty="0">
                <a:latin typeface="+mn-lt"/>
              </a:rPr>
              <a:t>Atracció de “turisme” metropolità, Maresme, i charter marítim</a:t>
            </a:r>
          </a:p>
          <a:p>
            <a:pPr fontAlgn="auto">
              <a:spcBef>
                <a:spcPts val="0"/>
              </a:spcBef>
              <a:spcAft>
                <a:spcPts val="0"/>
              </a:spcAft>
              <a:defRPr/>
            </a:pPr>
            <a:endParaRPr lang="ca-ES" dirty="0">
              <a:latin typeface="+mn-lt"/>
            </a:endParaRPr>
          </a:p>
          <a:p>
            <a:pPr fontAlgn="auto">
              <a:spcBef>
                <a:spcPts val="0"/>
              </a:spcBef>
              <a:spcAft>
                <a:spcPts val="0"/>
              </a:spcAft>
              <a:defRPr/>
            </a:pPr>
            <a:r>
              <a:rPr lang="ca-ES" b="1" dirty="0">
                <a:latin typeface="+mn-lt"/>
              </a:rPr>
              <a:t>Referents</a:t>
            </a:r>
            <a:r>
              <a:rPr lang="ca-ES" dirty="0">
                <a:latin typeface="+mn-lt"/>
              </a:rPr>
              <a:t> </a:t>
            </a:r>
          </a:p>
          <a:p>
            <a:pPr fontAlgn="auto">
              <a:spcBef>
                <a:spcPts val="0"/>
              </a:spcBef>
              <a:spcAft>
                <a:spcPts val="0"/>
              </a:spcAft>
              <a:defRPr/>
            </a:pPr>
            <a:r>
              <a:rPr lang="ca-ES" dirty="0">
                <a:latin typeface="+mn-lt"/>
              </a:rPr>
              <a:t>Tarragona, Badalona</a:t>
            </a:r>
            <a:endParaRPr lang="es-ES" dirty="0">
              <a:latin typeface="+mn-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ítulo 1"/>
          <p:cNvSpPr>
            <a:spLocks noGrp="1"/>
          </p:cNvSpPr>
          <p:nvPr>
            <p:ph type="title"/>
          </p:nvPr>
        </p:nvSpPr>
        <p:spPr>
          <a:xfrm>
            <a:off x="838200" y="-63500"/>
            <a:ext cx="10515600" cy="1325563"/>
          </a:xfrm>
        </p:spPr>
        <p:txBody>
          <a:bodyPr/>
          <a:lstStyle/>
          <a:p>
            <a:r>
              <a:rPr lang="ca-ES" sz="2000" b="1" smtClean="0">
                <a:solidFill>
                  <a:schemeClr val="tx2"/>
                </a:solidFill>
                <a:latin typeface="Open Sans"/>
                <a:ea typeface="Open Sans"/>
                <a:cs typeface="Open Sans"/>
              </a:rPr>
              <a:t>Activitats realitzades</a:t>
            </a:r>
          </a:p>
        </p:txBody>
      </p:sp>
      <p:sp>
        <p:nvSpPr>
          <p:cNvPr id="3" name="Marcador de contenido 2"/>
          <p:cNvSpPr>
            <a:spLocks noGrp="1"/>
          </p:cNvSpPr>
          <p:nvPr>
            <p:ph idx="1"/>
          </p:nvPr>
        </p:nvSpPr>
        <p:spPr>
          <a:xfrm>
            <a:off x="838200" y="1003300"/>
            <a:ext cx="10515600" cy="5461000"/>
          </a:xfrm>
        </p:spPr>
        <p:txBody>
          <a:bodyPr rtlCol="0">
            <a:normAutofit fontScale="77500" lnSpcReduction="20000"/>
          </a:bodyPr>
          <a:lstStyle/>
          <a:p>
            <a:pPr marL="266700" indent="-266700" fontAlgn="auto">
              <a:spcAft>
                <a:spcPts val="600"/>
              </a:spcAft>
              <a:buFont typeface="Arial" panose="020B0604020202020204" pitchFamily="34" charset="0"/>
              <a:buAutoNum type="arabicPeriod"/>
              <a:defRPr/>
            </a:pPr>
            <a:r>
              <a:rPr lang="ca-ES" sz="2400" dirty="0" smtClean="0">
                <a:latin typeface="Open Sans" panose="020B0606030504020204" pitchFamily="34" charset="0"/>
                <a:ea typeface="Open Sans" panose="020B0606030504020204" pitchFamily="34" charset="0"/>
                <a:cs typeface="Open Sans" panose="020B0606030504020204" pitchFamily="34" charset="0"/>
              </a:rPr>
              <a:t>Revisió dels antecedents del projecte “Mar en Valor”</a:t>
            </a:r>
          </a:p>
          <a:p>
            <a:pPr marL="457200" indent="-457200" fontAlgn="auto">
              <a:spcAft>
                <a:spcPts val="600"/>
              </a:spcAft>
              <a:buFont typeface="Arial" panose="020B0604020202020204" pitchFamily="34" charset="0"/>
              <a:buAutoNum type="arabicPeriod"/>
              <a:defRPr/>
            </a:pPr>
            <a:endParaRPr lang="ca-ES" sz="2400"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600"/>
              </a:spcAft>
              <a:buFont typeface="Arial" panose="020B0604020202020204" pitchFamily="34" charset="0"/>
              <a:buNone/>
              <a:defRPr/>
            </a:pPr>
            <a:r>
              <a:rPr lang="ca-ES" sz="2400" dirty="0" smtClean="0">
                <a:latin typeface="Open Sans" panose="020B0606030504020204" pitchFamily="34" charset="0"/>
                <a:ea typeface="Open Sans" panose="020B0606030504020204" pitchFamily="34" charset="0"/>
                <a:cs typeface="Open Sans" panose="020B0606030504020204" pitchFamily="34" charset="0"/>
              </a:rPr>
              <a:t>2. Entrevistes amb agents locals (21 i 22 de març 2018)</a:t>
            </a:r>
          </a:p>
          <a:p>
            <a:pPr lvl="1" fontAlgn="auto">
              <a:spcAft>
                <a:spcPts val="600"/>
              </a:spcAft>
              <a:buFont typeface="Arial" panose="020B0604020202020204" pitchFamily="34" charset="0"/>
              <a:buChar char="•"/>
              <a:defRPr/>
            </a:pPr>
            <a:endParaRPr lang="ca-ES" sz="1800" b="1" dirty="0" smtClean="0">
              <a:latin typeface="Open Sans" panose="020B0606030504020204" pitchFamily="34" charset="0"/>
              <a:ea typeface="Open Sans" panose="020B0606030504020204" pitchFamily="34" charset="0"/>
              <a:cs typeface="Open Sans" panose="020B0606030504020204" pitchFamily="34" charset="0"/>
            </a:endParaRPr>
          </a:p>
          <a:p>
            <a:pPr lvl="1" fontAlgn="auto">
              <a:spcAft>
                <a:spcPts val="600"/>
              </a:spcAft>
              <a:buFont typeface="Arial" panose="020B0604020202020204" pitchFamily="34" charset="0"/>
              <a:buChar char="•"/>
              <a:defRPr/>
            </a:pPr>
            <a:r>
              <a:rPr lang="ca-ES" sz="1800" b="1" dirty="0" smtClean="0">
                <a:latin typeface="Open Sans" panose="020B0606030504020204" pitchFamily="34" charset="0"/>
                <a:ea typeface="Open Sans" panose="020B0606030504020204" pitchFamily="34" charset="0"/>
                <a:cs typeface="Open Sans" panose="020B0606030504020204" pitchFamily="34" charset="0"/>
              </a:rPr>
              <a:t>Miquel </a:t>
            </a:r>
            <a:r>
              <a:rPr lang="ca-ES" sz="1800" b="1" dirty="0" err="1" smtClean="0">
                <a:latin typeface="Open Sans" panose="020B0606030504020204" pitchFamily="34" charset="0"/>
                <a:ea typeface="Open Sans" panose="020B0606030504020204" pitchFamily="34" charset="0"/>
                <a:cs typeface="Open Sans" panose="020B0606030504020204" pitchFamily="34" charset="0"/>
              </a:rPr>
              <a:t>Rey</a:t>
            </a:r>
            <a:r>
              <a:rPr lang="ca-ES" sz="1800" b="1" dirty="0">
                <a:latin typeface="Open Sans" panose="020B0606030504020204" pitchFamily="34" charset="0"/>
                <a:ea typeface="Open Sans" panose="020B0606030504020204" pitchFamily="34" charset="0"/>
                <a:cs typeface="Open Sans" panose="020B0606030504020204" pitchFamily="34" charset="0"/>
              </a:rPr>
              <a:t> </a:t>
            </a:r>
            <a:r>
              <a:rPr lang="ca-ES" sz="1800" dirty="0" smtClean="0">
                <a:latin typeface="Open Sans" panose="020B0606030504020204" pitchFamily="34" charset="0"/>
                <a:ea typeface="Open Sans" panose="020B0606030504020204" pitchFamily="34" charset="0"/>
                <a:cs typeface="Open Sans" panose="020B0606030504020204" pitchFamily="34" charset="0"/>
              </a:rPr>
              <a:t>– Director General de Negoci </a:t>
            </a:r>
            <a:r>
              <a:rPr lang="ca-ES" sz="1800" dirty="0" err="1" smtClean="0">
                <a:latin typeface="Open Sans" panose="020B0606030504020204" pitchFamily="34" charset="0"/>
                <a:ea typeface="Open Sans" panose="020B0606030504020204" pitchFamily="34" charset="0"/>
                <a:cs typeface="Open Sans" panose="020B0606030504020204" pitchFamily="34" charset="0"/>
              </a:rPr>
              <a:t>Eurecat</a:t>
            </a:r>
            <a:endParaRPr lang="ca-ES" sz="1800" dirty="0">
              <a:latin typeface="Open Sans" panose="020B0606030504020204" pitchFamily="34" charset="0"/>
              <a:ea typeface="Open Sans" panose="020B0606030504020204" pitchFamily="34" charset="0"/>
              <a:cs typeface="Open Sans" panose="020B0606030504020204" pitchFamily="34" charset="0"/>
            </a:endParaRPr>
          </a:p>
          <a:p>
            <a:pPr lvl="1" fontAlgn="auto">
              <a:spcAft>
                <a:spcPts val="600"/>
              </a:spcAft>
              <a:buFont typeface="Arial" panose="020B0604020202020204" pitchFamily="34" charset="0"/>
              <a:buChar char="•"/>
              <a:defRPr/>
            </a:pPr>
            <a:r>
              <a:rPr lang="ca-ES" sz="1800" b="1" dirty="0" smtClean="0">
                <a:latin typeface="Open Sans" panose="020B0606030504020204" pitchFamily="34" charset="0"/>
                <a:ea typeface="Open Sans" panose="020B0606030504020204" pitchFamily="34" charset="0"/>
                <a:cs typeface="Open Sans" panose="020B0606030504020204" pitchFamily="34" charset="0"/>
              </a:rPr>
              <a:t>Fernando Calderón, </a:t>
            </a:r>
            <a:r>
              <a:rPr lang="ca-ES" sz="1800" b="1" dirty="0" err="1" smtClean="0">
                <a:latin typeface="Open Sans" panose="020B0606030504020204" pitchFamily="34" charset="0"/>
                <a:ea typeface="Open Sans" panose="020B0606030504020204" pitchFamily="34" charset="0"/>
                <a:cs typeface="Open Sans" panose="020B0606030504020204" pitchFamily="34" charset="0"/>
              </a:rPr>
              <a:t>Magda</a:t>
            </a:r>
            <a:r>
              <a:rPr lang="ca-ES" sz="1800" b="1" dirty="0" smtClean="0">
                <a:latin typeface="Open Sans" panose="020B0606030504020204" pitchFamily="34" charset="0"/>
                <a:ea typeface="Open Sans" panose="020B0606030504020204" pitchFamily="34" charset="0"/>
                <a:cs typeface="Open Sans" panose="020B0606030504020204" pitchFamily="34" charset="0"/>
              </a:rPr>
              <a:t> </a:t>
            </a:r>
            <a:r>
              <a:rPr lang="ca-ES" sz="1800" b="1" dirty="0" err="1" smtClean="0">
                <a:latin typeface="Open Sans" panose="020B0606030504020204" pitchFamily="34" charset="0"/>
                <a:ea typeface="Open Sans" panose="020B0606030504020204" pitchFamily="34" charset="0"/>
                <a:cs typeface="Open Sans" panose="020B0606030504020204" pitchFamily="34" charset="0"/>
              </a:rPr>
              <a:t>Palenzuela</a:t>
            </a:r>
            <a:r>
              <a:rPr lang="ca-ES" sz="1800" b="1" dirty="0" smtClean="0">
                <a:latin typeface="Open Sans" panose="020B0606030504020204" pitchFamily="34" charset="0"/>
                <a:ea typeface="Open Sans" panose="020B0606030504020204" pitchFamily="34" charset="0"/>
                <a:cs typeface="Open Sans" panose="020B0606030504020204" pitchFamily="34" charset="0"/>
              </a:rPr>
              <a:t>, Pepa Llobet, Carles   </a:t>
            </a:r>
            <a:r>
              <a:rPr lang="ca-ES" sz="1800" b="1" dirty="0" err="1" smtClean="0">
                <a:latin typeface="Open Sans" panose="020B0606030504020204" pitchFamily="34" charset="0"/>
                <a:ea typeface="Open Sans" panose="020B0606030504020204" pitchFamily="34" charset="0"/>
                <a:cs typeface="Open Sans" panose="020B0606030504020204" pitchFamily="34" charset="0"/>
              </a:rPr>
              <a:t>Pelegay</a:t>
            </a:r>
            <a:r>
              <a:rPr lang="ca-ES" sz="1800" dirty="0" smtClean="0">
                <a:latin typeface="Open Sans" panose="020B0606030504020204" pitchFamily="34" charset="0"/>
                <a:ea typeface="Open Sans" panose="020B0606030504020204" pitchFamily="34" charset="0"/>
                <a:cs typeface="Open Sans" panose="020B0606030504020204" pitchFamily="34" charset="0"/>
              </a:rPr>
              <a:t> – Responsables de formació professional i ocupacional</a:t>
            </a:r>
          </a:p>
          <a:p>
            <a:pPr lvl="1" fontAlgn="auto">
              <a:spcAft>
                <a:spcPts val="600"/>
              </a:spcAft>
              <a:buFont typeface="Arial" panose="020B0604020202020204" pitchFamily="34" charset="0"/>
              <a:buChar char="•"/>
              <a:defRPr/>
            </a:pPr>
            <a:r>
              <a:rPr lang="ca-ES" sz="1800" b="1" dirty="0" smtClean="0">
                <a:latin typeface="Open Sans" panose="020B0606030504020204" pitchFamily="34" charset="0"/>
                <a:ea typeface="Open Sans" panose="020B0606030504020204" pitchFamily="34" charset="0"/>
                <a:cs typeface="Open Sans" panose="020B0606030504020204" pitchFamily="34" charset="0"/>
              </a:rPr>
              <a:t>Montse Vilalta, Jesús Martínez </a:t>
            </a:r>
            <a:r>
              <a:rPr lang="ca-ES" sz="1800" dirty="0" smtClean="0">
                <a:latin typeface="Open Sans" panose="020B0606030504020204" pitchFamily="34" charset="0"/>
                <a:ea typeface="Open Sans" panose="020B0606030504020204" pitchFamily="34" charset="0"/>
                <a:cs typeface="Open Sans" panose="020B0606030504020204" pitchFamily="34" charset="0"/>
              </a:rPr>
              <a:t>– Responsables de formació universitària</a:t>
            </a:r>
          </a:p>
          <a:p>
            <a:pPr lvl="1" fontAlgn="auto">
              <a:spcAft>
                <a:spcPts val="600"/>
              </a:spcAft>
              <a:buFont typeface="Arial" panose="020B0604020202020204" pitchFamily="34" charset="0"/>
              <a:buChar char="•"/>
              <a:defRPr/>
            </a:pPr>
            <a:r>
              <a:rPr lang="ca-ES" sz="1800" b="1" dirty="0" smtClean="0">
                <a:latin typeface="Open Sans" panose="020B0606030504020204" pitchFamily="34" charset="0"/>
                <a:ea typeface="Open Sans" panose="020B0606030504020204" pitchFamily="34" charset="0"/>
                <a:cs typeface="Open Sans" panose="020B0606030504020204" pitchFamily="34" charset="0"/>
              </a:rPr>
              <a:t>Emma </a:t>
            </a:r>
            <a:r>
              <a:rPr lang="ca-ES" sz="1800" b="1" dirty="0" err="1" smtClean="0">
                <a:latin typeface="Open Sans" panose="020B0606030504020204" pitchFamily="34" charset="0"/>
                <a:ea typeface="Open Sans" panose="020B0606030504020204" pitchFamily="34" charset="0"/>
                <a:cs typeface="Open Sans" panose="020B0606030504020204" pitchFamily="34" charset="0"/>
              </a:rPr>
              <a:t>Feriche</a:t>
            </a:r>
            <a:r>
              <a:rPr lang="ca-ES" sz="1800" b="1" dirty="0" smtClean="0">
                <a:latin typeface="Open Sans" panose="020B0606030504020204" pitchFamily="34" charset="0"/>
                <a:ea typeface="Open Sans" panose="020B0606030504020204" pitchFamily="34" charset="0"/>
                <a:cs typeface="Open Sans" panose="020B0606030504020204" pitchFamily="34" charset="0"/>
              </a:rPr>
              <a:t>, Carles </a:t>
            </a:r>
            <a:r>
              <a:rPr lang="ca-ES" sz="1800" b="1" dirty="0" err="1" smtClean="0">
                <a:latin typeface="Open Sans" panose="020B0606030504020204" pitchFamily="34" charset="0"/>
                <a:ea typeface="Open Sans" panose="020B0606030504020204" pitchFamily="34" charset="0"/>
                <a:cs typeface="Open Sans" panose="020B0606030504020204" pitchFamily="34" charset="0"/>
              </a:rPr>
              <a:t>Fillat</a:t>
            </a:r>
            <a:r>
              <a:rPr lang="ca-ES" sz="1800" b="1" dirty="0" smtClean="0">
                <a:latin typeface="Open Sans" panose="020B0606030504020204" pitchFamily="34" charset="0"/>
                <a:ea typeface="Open Sans" panose="020B0606030504020204" pitchFamily="34" charset="0"/>
                <a:cs typeface="Open Sans" panose="020B0606030504020204" pitchFamily="34" charset="0"/>
              </a:rPr>
              <a:t> </a:t>
            </a:r>
            <a:r>
              <a:rPr lang="ca-ES" sz="1800" dirty="0" smtClean="0">
                <a:latin typeface="Open Sans" panose="020B0606030504020204" pitchFamily="34" charset="0"/>
                <a:ea typeface="Open Sans" panose="020B0606030504020204" pitchFamily="34" charset="0"/>
                <a:cs typeface="Open Sans" panose="020B0606030504020204" pitchFamily="34" charset="0"/>
              </a:rPr>
              <a:t>– Responsables de l’àrea d’empresa del Parc  </a:t>
            </a:r>
            <a:r>
              <a:rPr lang="ca-ES" sz="1800" dirty="0" err="1" smtClean="0">
                <a:latin typeface="Open Sans" panose="020B0606030504020204" pitchFamily="34" charset="0"/>
                <a:ea typeface="Open Sans" panose="020B0606030504020204" pitchFamily="34" charset="0"/>
                <a:cs typeface="Open Sans" panose="020B0606030504020204" pitchFamily="34" charset="0"/>
              </a:rPr>
              <a:t>Tecnocampus</a:t>
            </a:r>
            <a:endParaRPr lang="ca-ES" sz="1800" dirty="0" smtClean="0">
              <a:latin typeface="Open Sans" panose="020B0606030504020204" pitchFamily="34" charset="0"/>
              <a:ea typeface="Open Sans" panose="020B0606030504020204" pitchFamily="34" charset="0"/>
              <a:cs typeface="Open Sans" panose="020B0606030504020204" pitchFamily="34" charset="0"/>
            </a:endParaRPr>
          </a:p>
          <a:p>
            <a:pPr lvl="1" fontAlgn="auto">
              <a:spcAft>
                <a:spcPts val="600"/>
              </a:spcAft>
              <a:buFont typeface="Arial" panose="020B0604020202020204" pitchFamily="34" charset="0"/>
              <a:buChar char="•"/>
              <a:defRPr/>
            </a:pPr>
            <a:r>
              <a:rPr lang="ca-ES" sz="1800" b="1" dirty="0" smtClean="0">
                <a:latin typeface="Open Sans" panose="020B0606030504020204" pitchFamily="34" charset="0"/>
                <a:ea typeface="Open Sans" panose="020B0606030504020204" pitchFamily="34" charset="0"/>
                <a:cs typeface="Open Sans" panose="020B0606030504020204" pitchFamily="34" charset="0"/>
              </a:rPr>
              <a:t>Rosa </a:t>
            </a:r>
            <a:r>
              <a:rPr lang="ca-ES" sz="1800" b="1" dirty="0" err="1" smtClean="0">
                <a:latin typeface="Open Sans" panose="020B0606030504020204" pitchFamily="34" charset="0"/>
                <a:ea typeface="Open Sans" panose="020B0606030504020204" pitchFamily="34" charset="0"/>
                <a:cs typeface="Open Sans" panose="020B0606030504020204" pitchFamily="34" charset="0"/>
              </a:rPr>
              <a:t>Busqué</a:t>
            </a:r>
            <a:r>
              <a:rPr lang="ca-ES" sz="1800" b="1" dirty="0" smtClean="0">
                <a:latin typeface="Open Sans" panose="020B0606030504020204" pitchFamily="34" charset="0"/>
                <a:ea typeface="Open Sans" panose="020B0606030504020204" pitchFamily="34" charset="0"/>
                <a:cs typeface="Open Sans" panose="020B0606030504020204" pitchFamily="34" charset="0"/>
              </a:rPr>
              <a:t>, </a:t>
            </a:r>
            <a:r>
              <a:rPr lang="ca-ES" sz="1800" b="1" dirty="0" err="1" smtClean="0">
                <a:latin typeface="Open Sans" panose="020B0606030504020204" pitchFamily="34" charset="0"/>
                <a:ea typeface="Open Sans" panose="020B0606030504020204" pitchFamily="34" charset="0"/>
                <a:cs typeface="Open Sans" panose="020B0606030504020204" pitchFamily="34" charset="0"/>
              </a:rPr>
              <a:t>Magda</a:t>
            </a:r>
            <a:r>
              <a:rPr lang="ca-ES" sz="1800" b="1" dirty="0" smtClean="0">
                <a:latin typeface="Open Sans" panose="020B0606030504020204" pitchFamily="34" charset="0"/>
                <a:ea typeface="Open Sans" panose="020B0606030504020204" pitchFamily="34" charset="0"/>
                <a:cs typeface="Open Sans" panose="020B0606030504020204" pitchFamily="34" charset="0"/>
              </a:rPr>
              <a:t> Bertran</a:t>
            </a:r>
            <a:r>
              <a:rPr lang="ca-ES" sz="1800" dirty="0" smtClean="0">
                <a:latin typeface="Open Sans" panose="020B0606030504020204" pitchFamily="34" charset="0"/>
                <a:ea typeface="Open Sans" panose="020B0606030504020204" pitchFamily="34" charset="0"/>
                <a:cs typeface="Open Sans" panose="020B0606030504020204" pitchFamily="34" charset="0"/>
              </a:rPr>
              <a:t> – Responsables de l’àrea d’urbanisme</a:t>
            </a:r>
          </a:p>
          <a:p>
            <a:pPr lvl="1" fontAlgn="auto">
              <a:spcAft>
                <a:spcPts val="600"/>
              </a:spcAft>
              <a:buFont typeface="Arial" panose="020B0604020202020204" pitchFamily="34" charset="0"/>
              <a:buChar char="•"/>
              <a:defRPr/>
            </a:pPr>
            <a:endParaRPr lang="ca-ES" sz="1800"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600"/>
              </a:spcAft>
              <a:buFont typeface="Arial" panose="020B0604020202020204" pitchFamily="34" charset="0"/>
              <a:buNone/>
              <a:defRPr/>
            </a:pPr>
            <a:r>
              <a:rPr lang="ca-ES" sz="2400" dirty="0" smtClean="0">
                <a:latin typeface="Open Sans" panose="020B0606030504020204" pitchFamily="34" charset="0"/>
                <a:ea typeface="Open Sans" panose="020B0606030504020204" pitchFamily="34" charset="0"/>
                <a:cs typeface="Open Sans" panose="020B0606030504020204" pitchFamily="34" charset="0"/>
              </a:rPr>
              <a:t>3. Esborrany document diagnòstic (en curs)</a:t>
            </a:r>
          </a:p>
          <a:p>
            <a:pPr marL="0" indent="0" fontAlgn="auto">
              <a:spcAft>
                <a:spcPts val="600"/>
              </a:spcAft>
              <a:buFont typeface="Arial" panose="020B0604020202020204" pitchFamily="34" charset="0"/>
              <a:buNone/>
              <a:defRPr/>
            </a:pPr>
            <a:endParaRPr lang="ca-ES" sz="24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600"/>
              </a:spcAft>
              <a:buFont typeface="Arial" panose="020B0604020202020204" pitchFamily="34" charset="0"/>
              <a:buNone/>
              <a:defRPr/>
            </a:pPr>
            <a:r>
              <a:rPr lang="ca-ES" sz="2400" dirty="0" smtClean="0">
                <a:latin typeface="Open Sans" panose="020B0606030504020204" pitchFamily="34" charset="0"/>
                <a:ea typeface="Open Sans" panose="020B0606030504020204" pitchFamily="34" charset="0"/>
                <a:cs typeface="Open Sans" panose="020B0606030504020204" pitchFamily="34" charset="0"/>
              </a:rPr>
              <a:t>4. Proposta d’Escenaris</a:t>
            </a:r>
          </a:p>
          <a:p>
            <a:pPr marL="0" indent="0" fontAlgn="auto">
              <a:spcAft>
                <a:spcPts val="600"/>
              </a:spcAft>
              <a:buFont typeface="Arial" panose="020B0604020202020204" pitchFamily="34" charset="0"/>
              <a:buNone/>
              <a:defRPr/>
            </a:pPr>
            <a:endParaRPr lang="ca-ES" sz="2400"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600"/>
              </a:spcAft>
              <a:buFont typeface="Arial" panose="020B0604020202020204" pitchFamily="34" charset="0"/>
              <a:buNone/>
              <a:defRPr/>
            </a:pPr>
            <a:r>
              <a:rPr lang="ca-ES" sz="2400" dirty="0" smtClean="0">
                <a:latin typeface="Open Sans" panose="020B0606030504020204" pitchFamily="34" charset="0"/>
                <a:ea typeface="Open Sans" panose="020B0606030504020204" pitchFamily="34" charset="0"/>
                <a:cs typeface="Open Sans" panose="020B0606030504020204" pitchFamily="34" charset="0"/>
              </a:rPr>
              <a:t>5. </a:t>
            </a:r>
            <a:r>
              <a:rPr lang="ca-ES" sz="2400" dirty="0">
                <a:latin typeface="Open Sans" panose="020B0606030504020204" pitchFamily="34" charset="0"/>
                <a:ea typeface="Open Sans" panose="020B0606030504020204" pitchFamily="34" charset="0"/>
                <a:cs typeface="Open Sans" panose="020B0606030504020204" pitchFamily="34" charset="0"/>
              </a:rPr>
              <a:t>Creació Web (</a:t>
            </a:r>
            <a:r>
              <a:rPr lang="ca-ES" sz="2400" dirty="0">
                <a:latin typeface="Open Sans" panose="020B0606030504020204" pitchFamily="34" charset="0"/>
                <a:ea typeface="Open Sans" panose="020B0606030504020204" pitchFamily="34" charset="0"/>
                <a:cs typeface="Open Sans" panose="020B0606030504020204" pitchFamily="34" charset="0"/>
                <a:hlinkClick r:id="rId2"/>
              </a:rPr>
              <a:t>http://</a:t>
            </a:r>
            <a:r>
              <a:rPr lang="ca-ES" sz="2400" dirty="0" smtClean="0">
                <a:latin typeface="Open Sans" panose="020B0606030504020204" pitchFamily="34" charset="0"/>
                <a:ea typeface="Open Sans" panose="020B0606030504020204" pitchFamily="34" charset="0"/>
                <a:cs typeface="Open Sans" panose="020B0606030504020204" pitchFamily="34" charset="0"/>
                <a:hlinkClick r:id="rId2"/>
              </a:rPr>
              <a:t>projects.mcrit.com/marenvalor</a:t>
            </a:r>
            <a:r>
              <a:rPr lang="ca-ES" sz="2400" dirty="0" smtClean="0">
                <a:latin typeface="Open Sans" panose="020B0606030504020204" pitchFamily="34" charset="0"/>
                <a:ea typeface="Open Sans" panose="020B0606030504020204" pitchFamily="34" charset="0"/>
                <a:cs typeface="Open Sans" panose="020B0606030504020204" pitchFamily="34" charset="0"/>
              </a:rPr>
              <a:t>)</a:t>
            </a:r>
          </a:p>
          <a:p>
            <a:pPr marL="0" indent="0" fontAlgn="auto">
              <a:spcAft>
                <a:spcPts val="600"/>
              </a:spcAft>
              <a:buFont typeface="Arial" panose="020B0604020202020204" pitchFamily="34" charset="0"/>
              <a:buNone/>
              <a:defRPr/>
            </a:pPr>
            <a:endParaRPr lang="ca-ES" sz="2400" dirty="0" smtClean="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uadroTexto 3"/>
          <p:cNvSpPr txBox="1">
            <a:spLocks noChangeArrowheads="1"/>
          </p:cNvSpPr>
          <p:nvPr/>
        </p:nvSpPr>
        <p:spPr bwMode="auto">
          <a:xfrm>
            <a:off x="363538" y="292100"/>
            <a:ext cx="9721850" cy="369888"/>
          </a:xfrm>
          <a:prstGeom prst="rect">
            <a:avLst/>
          </a:prstGeom>
          <a:solidFill>
            <a:schemeClr val="bg1"/>
          </a:solidFill>
          <a:ln w="9525">
            <a:solidFill>
              <a:schemeClr val="tx1"/>
            </a:solidFill>
            <a:miter lim="800000"/>
            <a:headEnd/>
            <a:tailEnd/>
          </a:ln>
        </p:spPr>
        <p:txBody>
          <a:bodyPr>
            <a:spAutoFit/>
          </a:bodyPr>
          <a:lstStyle/>
          <a:p>
            <a:r>
              <a:rPr lang="ca-ES">
                <a:latin typeface="Open Sans"/>
                <a:ea typeface="Open Sans"/>
                <a:cs typeface="Open Sans"/>
              </a:rPr>
              <a:t>ESCENARI 3 – ARRELS</a:t>
            </a:r>
            <a:endParaRPr lang="ca-ES" b="1">
              <a:latin typeface="Open Sans"/>
              <a:ea typeface="Open Sans"/>
              <a:cs typeface="Open Sans"/>
            </a:endParaRPr>
          </a:p>
        </p:txBody>
      </p:sp>
      <p:pic>
        <p:nvPicPr>
          <p:cNvPr id="33794" name="Imagen 2"/>
          <p:cNvPicPr>
            <a:picLocks noChangeAspect="1"/>
          </p:cNvPicPr>
          <p:nvPr/>
        </p:nvPicPr>
        <p:blipFill>
          <a:blip r:embed="rId2"/>
          <a:srcRect r="5106"/>
          <a:stretch>
            <a:fillRect/>
          </a:stretch>
        </p:blipFill>
        <p:spPr bwMode="auto">
          <a:xfrm>
            <a:off x="363538" y="801688"/>
            <a:ext cx="7866062" cy="5522912"/>
          </a:xfrm>
          <a:prstGeom prst="rect">
            <a:avLst/>
          </a:prstGeom>
          <a:noFill/>
          <a:ln w="9525">
            <a:noFill/>
            <a:miter lim="800000"/>
            <a:headEnd/>
            <a:tailEnd/>
          </a:ln>
        </p:spPr>
      </p:pic>
      <p:sp>
        <p:nvSpPr>
          <p:cNvPr id="33795" name="AutoShape 5"/>
          <p:cNvSpPr>
            <a:spLocks noChangeArrowheads="1"/>
          </p:cNvSpPr>
          <p:nvPr/>
        </p:nvSpPr>
        <p:spPr bwMode="auto">
          <a:xfrm>
            <a:off x="6030913" y="4703763"/>
            <a:ext cx="5927725" cy="1905000"/>
          </a:xfrm>
          <a:prstGeom prst="wedgeEllipseCallout">
            <a:avLst>
              <a:gd name="adj1" fmla="val -51009"/>
              <a:gd name="adj2" fmla="val -70519"/>
            </a:avLst>
          </a:prstGeom>
          <a:solidFill>
            <a:schemeClr val="bg1"/>
          </a:solidFill>
          <a:ln w="28575">
            <a:solidFill>
              <a:schemeClr val="tx1"/>
            </a:solidFill>
            <a:miter lim="800000"/>
            <a:headEnd/>
            <a:tailEnd/>
          </a:ln>
        </p:spPr>
        <p:txBody>
          <a:bodyPr anchor="ctr"/>
          <a:lstStyle/>
          <a:p>
            <a:r>
              <a:rPr lang="ca-ES">
                <a:latin typeface="Calibri" pitchFamily="34" charset="0"/>
              </a:rPr>
              <a:t>Generar un vincle de la ciutadania amb el mar que a mig termini propiciï l’emprenedoria Blava</a:t>
            </a:r>
          </a:p>
        </p:txBody>
      </p:sp>
      <p:sp>
        <p:nvSpPr>
          <p:cNvPr id="6" name="CuadroTexto 5"/>
          <p:cNvSpPr txBox="1"/>
          <p:nvPr/>
        </p:nvSpPr>
        <p:spPr>
          <a:xfrm>
            <a:off x="8402638" y="858838"/>
            <a:ext cx="3556000" cy="3140075"/>
          </a:xfrm>
          <a:prstGeom prst="rect">
            <a:avLst/>
          </a:prstGeom>
          <a:noFill/>
        </p:spPr>
        <p:txBody>
          <a:bodyPr>
            <a:spAutoFit/>
          </a:bodyPr>
          <a:lstStyle/>
          <a:p>
            <a:pPr fontAlgn="auto">
              <a:spcBef>
                <a:spcPts val="0"/>
              </a:spcBef>
              <a:spcAft>
                <a:spcPts val="0"/>
              </a:spcAft>
              <a:defRPr/>
            </a:pPr>
            <a:r>
              <a:rPr lang="ca-ES" b="1" dirty="0">
                <a:latin typeface="+mn-lt"/>
              </a:rPr>
              <a:t>Iniciatives vinculades a l’escenari</a:t>
            </a:r>
            <a:endParaRPr lang="ca-ES" dirty="0">
              <a:latin typeface="+mn-lt"/>
            </a:endParaRPr>
          </a:p>
          <a:p>
            <a:pPr marL="285750" indent="-285750" fontAlgn="auto">
              <a:spcBef>
                <a:spcPts val="0"/>
              </a:spcBef>
              <a:spcAft>
                <a:spcPts val="0"/>
              </a:spcAft>
              <a:buFontTx/>
              <a:buChar char="-"/>
              <a:defRPr/>
            </a:pPr>
            <a:r>
              <a:rPr lang="ca-ES" dirty="0">
                <a:latin typeface="+mn-lt"/>
              </a:rPr>
              <a:t>Mar a les escoles –projectes vinculats al mar (posidònia), extraescolars en esports nàutics</a:t>
            </a:r>
          </a:p>
          <a:p>
            <a:pPr marL="285750" indent="-285750" fontAlgn="auto">
              <a:spcBef>
                <a:spcPts val="0"/>
              </a:spcBef>
              <a:spcAft>
                <a:spcPts val="0"/>
              </a:spcAft>
              <a:buFontTx/>
              <a:buChar char="-"/>
              <a:defRPr/>
            </a:pPr>
            <a:r>
              <a:rPr lang="ca-ES" dirty="0">
                <a:latin typeface="+mn-lt"/>
              </a:rPr>
              <a:t>Facilitar l’accés al mar, rampa </a:t>
            </a:r>
            <a:r>
              <a:rPr lang="ca-ES" dirty="0">
                <a:latin typeface="+mn-lt"/>
              </a:rPr>
              <a:t>pública, marina</a:t>
            </a:r>
            <a:endParaRPr lang="ca-ES" dirty="0">
              <a:latin typeface="+mn-lt"/>
            </a:endParaRPr>
          </a:p>
          <a:p>
            <a:pPr marL="285750" indent="-285750" fontAlgn="auto">
              <a:spcBef>
                <a:spcPts val="0"/>
              </a:spcBef>
              <a:spcAft>
                <a:spcPts val="0"/>
              </a:spcAft>
              <a:buFontTx/>
              <a:buChar char="-"/>
              <a:defRPr/>
            </a:pPr>
            <a:r>
              <a:rPr lang="ca-ES" dirty="0">
                <a:latin typeface="+mn-lt"/>
              </a:rPr>
              <a:t>Suport a les escoles de nàutica</a:t>
            </a:r>
          </a:p>
          <a:p>
            <a:pPr marL="285750" indent="-285750" fontAlgn="auto">
              <a:spcBef>
                <a:spcPts val="0"/>
              </a:spcBef>
              <a:spcAft>
                <a:spcPts val="0"/>
              </a:spcAft>
              <a:buFontTx/>
              <a:buChar char="-"/>
              <a:defRPr/>
            </a:pPr>
            <a:r>
              <a:rPr lang="ca-ES" dirty="0">
                <a:latin typeface="+mn-lt"/>
              </a:rPr>
              <a:t>Centre d’alt rendiment esportiu</a:t>
            </a:r>
          </a:p>
          <a:p>
            <a:pPr fontAlgn="auto">
              <a:spcBef>
                <a:spcPts val="0"/>
              </a:spcBef>
              <a:spcAft>
                <a:spcPts val="0"/>
              </a:spcAft>
              <a:defRPr/>
            </a:pPr>
            <a:endParaRPr lang="ca-ES" dirty="0">
              <a:latin typeface="+mn-lt"/>
            </a:endParaRPr>
          </a:p>
          <a:p>
            <a:pPr fontAlgn="auto">
              <a:spcBef>
                <a:spcPts val="0"/>
              </a:spcBef>
              <a:spcAft>
                <a:spcPts val="0"/>
              </a:spcAft>
              <a:defRPr/>
            </a:pPr>
            <a:r>
              <a:rPr lang="ca-ES" b="1" dirty="0">
                <a:latin typeface="+mn-lt"/>
              </a:rPr>
              <a:t>Referents</a:t>
            </a:r>
            <a:r>
              <a:rPr lang="ca-ES" dirty="0">
                <a:latin typeface="+mn-lt"/>
              </a:rPr>
              <a:t> </a:t>
            </a:r>
          </a:p>
          <a:p>
            <a:pPr fontAlgn="auto">
              <a:spcBef>
                <a:spcPts val="0"/>
              </a:spcBef>
              <a:spcAft>
                <a:spcPts val="0"/>
              </a:spcAft>
              <a:defRPr/>
            </a:pPr>
            <a:r>
              <a:rPr lang="ca-ES" dirty="0">
                <a:latin typeface="+mn-lt"/>
              </a:rPr>
              <a:t>Vall d’Aran, la Molina</a:t>
            </a:r>
            <a:endParaRPr lang="es-ES" dirty="0">
              <a:latin typeface="+mn-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Imagen 2" descr="http://www.mcrit.com/atlesdel/images/imatge_estrategies2.jpg"/>
          <p:cNvPicPr>
            <a:picLocks noChangeAspect="1" noChangeArrowheads="1"/>
          </p:cNvPicPr>
          <p:nvPr/>
        </p:nvPicPr>
        <p:blipFill>
          <a:blip r:embed="rId2"/>
          <a:srcRect/>
          <a:stretch>
            <a:fillRect/>
          </a:stretch>
        </p:blipFill>
        <p:spPr bwMode="auto">
          <a:xfrm>
            <a:off x="4492625" y="617538"/>
            <a:ext cx="6721475" cy="5424487"/>
          </a:xfrm>
          <a:prstGeom prst="rect">
            <a:avLst/>
          </a:prstGeom>
          <a:noFill/>
          <a:ln w="9525">
            <a:noFill/>
            <a:miter lim="800000"/>
            <a:headEnd/>
            <a:tailEnd/>
          </a:ln>
        </p:spPr>
      </p:pic>
      <p:pic>
        <p:nvPicPr>
          <p:cNvPr id="38914" name="Imagen 1"/>
          <p:cNvPicPr>
            <a:picLocks noChangeAspect="1"/>
          </p:cNvPicPr>
          <p:nvPr/>
        </p:nvPicPr>
        <p:blipFill>
          <a:blip r:embed="rId3"/>
          <a:srcRect/>
          <a:stretch>
            <a:fillRect/>
          </a:stretch>
        </p:blipFill>
        <p:spPr bwMode="auto">
          <a:xfrm>
            <a:off x="371475" y="376238"/>
            <a:ext cx="2457450" cy="542925"/>
          </a:xfrm>
          <a:prstGeom prst="rect">
            <a:avLst/>
          </a:prstGeom>
          <a:noFill/>
          <a:ln w="9525">
            <a:noFill/>
            <a:miter lim="800000"/>
            <a:headEnd/>
            <a:tailEnd/>
          </a:ln>
        </p:spPr>
      </p:pic>
      <p:pic>
        <p:nvPicPr>
          <p:cNvPr id="38915" name="Imagen 4"/>
          <p:cNvPicPr>
            <a:picLocks noChangeAspect="1"/>
          </p:cNvPicPr>
          <p:nvPr/>
        </p:nvPicPr>
        <p:blipFill>
          <a:blip r:embed="rId4"/>
          <a:srcRect/>
          <a:stretch>
            <a:fillRect/>
          </a:stretch>
        </p:blipFill>
        <p:spPr bwMode="auto">
          <a:xfrm>
            <a:off x="371475" y="1779588"/>
            <a:ext cx="1171575" cy="419100"/>
          </a:xfrm>
          <a:prstGeom prst="rect">
            <a:avLst/>
          </a:prstGeom>
          <a:noFill/>
          <a:ln w="9525">
            <a:noFill/>
            <a:miter lim="800000"/>
            <a:headEnd/>
            <a:tailEnd/>
          </a:ln>
        </p:spPr>
      </p:pic>
      <p:pic>
        <p:nvPicPr>
          <p:cNvPr id="38916" name="Imagen 5"/>
          <p:cNvPicPr>
            <a:picLocks noChangeAspect="1"/>
          </p:cNvPicPr>
          <p:nvPr/>
        </p:nvPicPr>
        <p:blipFill>
          <a:blip r:embed="rId5"/>
          <a:srcRect/>
          <a:stretch>
            <a:fillRect/>
          </a:stretch>
        </p:blipFill>
        <p:spPr bwMode="auto">
          <a:xfrm>
            <a:off x="371475" y="1081088"/>
            <a:ext cx="1606550" cy="536575"/>
          </a:xfrm>
          <a:prstGeom prst="rect">
            <a:avLst/>
          </a:prstGeom>
          <a:noFill/>
          <a:ln w="9525">
            <a:noFill/>
            <a:miter lim="800000"/>
            <a:headEnd/>
            <a:tailEnd/>
          </a:ln>
        </p:spPr>
      </p:pic>
      <p:sp>
        <p:nvSpPr>
          <p:cNvPr id="38917" name="CuadroTexto 6"/>
          <p:cNvSpPr txBox="1">
            <a:spLocks noChangeArrowheads="1"/>
          </p:cNvSpPr>
          <p:nvPr/>
        </p:nvSpPr>
        <p:spPr bwMode="auto">
          <a:xfrm>
            <a:off x="190500" y="2293938"/>
            <a:ext cx="2638425" cy="369887"/>
          </a:xfrm>
          <a:prstGeom prst="rect">
            <a:avLst/>
          </a:prstGeom>
          <a:noFill/>
          <a:ln w="9525">
            <a:noFill/>
            <a:miter lim="800000"/>
            <a:headEnd/>
            <a:tailEnd/>
          </a:ln>
        </p:spPr>
        <p:txBody>
          <a:bodyPr wrap="none">
            <a:spAutoFit/>
          </a:bodyPr>
          <a:lstStyle/>
          <a:p>
            <a:r>
              <a:rPr lang="ca-ES">
                <a:latin typeface="Calibri" pitchFamily="34" charset="0"/>
                <a:hlinkClick r:id="rId6"/>
              </a:rPr>
              <a:t>www.mcrit.com/atlesdel/</a:t>
            </a:r>
            <a:r>
              <a:rPr lang="ca-ES">
                <a:latin typeface="Calibri" pitchFamily="34" charset="0"/>
              </a:rPr>
              <a:t> </a:t>
            </a:r>
            <a:endParaRPr lang="es-ES">
              <a:latin typeface="Calibri" pitchFamily="34" charset="0"/>
            </a:endParaRPr>
          </a:p>
        </p:txBody>
      </p:sp>
      <p:sp>
        <p:nvSpPr>
          <p:cNvPr id="8" name="Elipse 7"/>
          <p:cNvSpPr/>
          <p:nvPr/>
        </p:nvSpPr>
        <p:spPr>
          <a:xfrm rot="20590100">
            <a:off x="3103563" y="787400"/>
            <a:ext cx="5349875" cy="1985963"/>
          </a:xfrm>
          <a:prstGeom prst="ellipse">
            <a:avLst/>
          </a:prstGeom>
          <a:noFill/>
          <a:ln w="149225" cmpd="tri"/>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s-ES"/>
          </a:p>
        </p:txBody>
      </p:sp>
      <p:sp>
        <p:nvSpPr>
          <p:cNvPr id="38919" name="CuadroTexto 3"/>
          <p:cNvSpPr txBox="1">
            <a:spLocks noChangeArrowheads="1"/>
          </p:cNvSpPr>
          <p:nvPr/>
        </p:nvSpPr>
        <p:spPr bwMode="auto">
          <a:xfrm rot="-1608444">
            <a:off x="3509963" y="750888"/>
            <a:ext cx="1792287" cy="369887"/>
          </a:xfrm>
          <a:prstGeom prst="rect">
            <a:avLst/>
          </a:prstGeom>
          <a:noFill/>
          <a:ln w="9525">
            <a:noFill/>
            <a:miter lim="800000"/>
            <a:headEnd/>
            <a:tailEnd/>
          </a:ln>
        </p:spPr>
        <p:txBody>
          <a:bodyPr wrap="none">
            <a:spAutoFit/>
          </a:bodyPr>
          <a:lstStyle/>
          <a:p>
            <a:r>
              <a:rPr lang="ca-ES" b="1">
                <a:solidFill>
                  <a:srgbClr val="0070C0"/>
                </a:solidFill>
                <a:latin typeface="Calibri" pitchFamily="34" charset="0"/>
              </a:rPr>
              <a:t>Indústries Blaves</a:t>
            </a:r>
            <a:endParaRPr lang="es-ES" b="1">
              <a:solidFill>
                <a:srgbClr val="0070C0"/>
              </a:solidFill>
              <a:latin typeface="Calibri" pitchFamily="34" charset="0"/>
            </a:endParaRPr>
          </a:p>
        </p:txBody>
      </p:sp>
      <p:sp>
        <p:nvSpPr>
          <p:cNvPr id="9" name="Forma libre 8"/>
          <p:cNvSpPr/>
          <p:nvPr/>
        </p:nvSpPr>
        <p:spPr>
          <a:xfrm>
            <a:off x="8626475" y="-471488"/>
            <a:ext cx="5314950" cy="4921251"/>
          </a:xfrm>
          <a:custGeom>
            <a:avLst/>
            <a:gdLst>
              <a:gd name="connsiteX0" fmla="*/ 5365750 w 5562600"/>
              <a:gd name="connsiteY0" fmla="*/ 0 h 4933950"/>
              <a:gd name="connsiteX1" fmla="*/ 5562600 w 5562600"/>
              <a:gd name="connsiteY1" fmla="*/ 209550 h 4933950"/>
              <a:gd name="connsiteX2" fmla="*/ 3429000 w 5562600"/>
              <a:gd name="connsiteY2" fmla="*/ 2159000 h 4933950"/>
              <a:gd name="connsiteX3" fmla="*/ 1441450 w 5562600"/>
              <a:gd name="connsiteY3" fmla="*/ 3968750 h 4933950"/>
              <a:gd name="connsiteX4" fmla="*/ 488950 w 5562600"/>
              <a:gd name="connsiteY4" fmla="*/ 4933950 h 4933950"/>
              <a:gd name="connsiteX5" fmla="*/ 0 w 5562600"/>
              <a:gd name="connsiteY5" fmla="*/ 4914900 h 4933950"/>
              <a:gd name="connsiteX6" fmla="*/ 476250 w 5562600"/>
              <a:gd name="connsiteY6" fmla="*/ 4267200 h 4933950"/>
              <a:gd name="connsiteX7" fmla="*/ 1136650 w 5562600"/>
              <a:gd name="connsiteY7" fmla="*/ 3517900 h 4933950"/>
              <a:gd name="connsiteX8" fmla="*/ 1708150 w 5562600"/>
              <a:gd name="connsiteY8" fmla="*/ 2959100 h 4933950"/>
              <a:gd name="connsiteX9" fmla="*/ 2184400 w 5562600"/>
              <a:gd name="connsiteY9" fmla="*/ 2495550 h 4933950"/>
              <a:gd name="connsiteX10" fmla="*/ 3282950 w 5562600"/>
              <a:gd name="connsiteY10" fmla="*/ 1816100 h 4933950"/>
              <a:gd name="connsiteX11" fmla="*/ 3829050 w 5562600"/>
              <a:gd name="connsiteY11" fmla="*/ 1416050 h 4933950"/>
              <a:gd name="connsiteX12" fmla="*/ 4997450 w 5562600"/>
              <a:gd name="connsiteY12" fmla="*/ 292100 h 4933950"/>
              <a:gd name="connsiteX13" fmla="*/ 5245100 w 5562600"/>
              <a:gd name="connsiteY13" fmla="*/ 133350 h 4933950"/>
              <a:gd name="connsiteX0" fmla="*/ 5365750 w 5676900"/>
              <a:gd name="connsiteY0" fmla="*/ 0 h 4933950"/>
              <a:gd name="connsiteX1" fmla="*/ 5676900 w 5676900"/>
              <a:gd name="connsiteY1" fmla="*/ 304800 h 4933950"/>
              <a:gd name="connsiteX2" fmla="*/ 3429000 w 5676900"/>
              <a:gd name="connsiteY2" fmla="*/ 2159000 h 4933950"/>
              <a:gd name="connsiteX3" fmla="*/ 1441450 w 5676900"/>
              <a:gd name="connsiteY3" fmla="*/ 3968750 h 4933950"/>
              <a:gd name="connsiteX4" fmla="*/ 488950 w 5676900"/>
              <a:gd name="connsiteY4" fmla="*/ 4933950 h 4933950"/>
              <a:gd name="connsiteX5" fmla="*/ 0 w 5676900"/>
              <a:gd name="connsiteY5" fmla="*/ 4914900 h 4933950"/>
              <a:gd name="connsiteX6" fmla="*/ 476250 w 5676900"/>
              <a:gd name="connsiteY6" fmla="*/ 4267200 h 4933950"/>
              <a:gd name="connsiteX7" fmla="*/ 1136650 w 5676900"/>
              <a:gd name="connsiteY7" fmla="*/ 3517900 h 4933950"/>
              <a:gd name="connsiteX8" fmla="*/ 1708150 w 5676900"/>
              <a:gd name="connsiteY8" fmla="*/ 2959100 h 4933950"/>
              <a:gd name="connsiteX9" fmla="*/ 2184400 w 5676900"/>
              <a:gd name="connsiteY9" fmla="*/ 2495550 h 4933950"/>
              <a:gd name="connsiteX10" fmla="*/ 3282950 w 5676900"/>
              <a:gd name="connsiteY10" fmla="*/ 1816100 h 4933950"/>
              <a:gd name="connsiteX11" fmla="*/ 3829050 w 5676900"/>
              <a:gd name="connsiteY11" fmla="*/ 1416050 h 4933950"/>
              <a:gd name="connsiteX12" fmla="*/ 4997450 w 5676900"/>
              <a:gd name="connsiteY12" fmla="*/ 292100 h 4933950"/>
              <a:gd name="connsiteX13" fmla="*/ 5245100 w 5676900"/>
              <a:gd name="connsiteY13" fmla="*/ 133350 h 4933950"/>
              <a:gd name="connsiteX0" fmla="*/ 5365750 w 5676900"/>
              <a:gd name="connsiteY0" fmla="*/ 0 h 4933950"/>
              <a:gd name="connsiteX1" fmla="*/ 5676900 w 5676900"/>
              <a:gd name="connsiteY1" fmla="*/ 304800 h 4933950"/>
              <a:gd name="connsiteX2" fmla="*/ 3492500 w 5676900"/>
              <a:gd name="connsiteY2" fmla="*/ 2235200 h 4933950"/>
              <a:gd name="connsiteX3" fmla="*/ 1441450 w 5676900"/>
              <a:gd name="connsiteY3" fmla="*/ 3968750 h 4933950"/>
              <a:gd name="connsiteX4" fmla="*/ 488950 w 5676900"/>
              <a:gd name="connsiteY4" fmla="*/ 4933950 h 4933950"/>
              <a:gd name="connsiteX5" fmla="*/ 0 w 5676900"/>
              <a:gd name="connsiteY5" fmla="*/ 4914900 h 4933950"/>
              <a:gd name="connsiteX6" fmla="*/ 476250 w 5676900"/>
              <a:gd name="connsiteY6" fmla="*/ 4267200 h 4933950"/>
              <a:gd name="connsiteX7" fmla="*/ 1136650 w 5676900"/>
              <a:gd name="connsiteY7" fmla="*/ 3517900 h 4933950"/>
              <a:gd name="connsiteX8" fmla="*/ 1708150 w 5676900"/>
              <a:gd name="connsiteY8" fmla="*/ 2959100 h 4933950"/>
              <a:gd name="connsiteX9" fmla="*/ 2184400 w 5676900"/>
              <a:gd name="connsiteY9" fmla="*/ 2495550 h 4933950"/>
              <a:gd name="connsiteX10" fmla="*/ 3282950 w 5676900"/>
              <a:gd name="connsiteY10" fmla="*/ 1816100 h 4933950"/>
              <a:gd name="connsiteX11" fmla="*/ 3829050 w 5676900"/>
              <a:gd name="connsiteY11" fmla="*/ 1416050 h 4933950"/>
              <a:gd name="connsiteX12" fmla="*/ 4997450 w 5676900"/>
              <a:gd name="connsiteY12" fmla="*/ 292100 h 4933950"/>
              <a:gd name="connsiteX13" fmla="*/ 5245100 w 5676900"/>
              <a:gd name="connsiteY13" fmla="*/ 133350 h 4933950"/>
              <a:gd name="connsiteX0" fmla="*/ 5365750 w 5676900"/>
              <a:gd name="connsiteY0" fmla="*/ 0 h 4933950"/>
              <a:gd name="connsiteX1" fmla="*/ 5676900 w 5676900"/>
              <a:gd name="connsiteY1" fmla="*/ 304800 h 4933950"/>
              <a:gd name="connsiteX2" fmla="*/ 3492500 w 5676900"/>
              <a:gd name="connsiteY2" fmla="*/ 2235200 h 4933950"/>
              <a:gd name="connsiteX3" fmla="*/ 1536700 w 5676900"/>
              <a:gd name="connsiteY3" fmla="*/ 4076700 h 4933950"/>
              <a:gd name="connsiteX4" fmla="*/ 488950 w 5676900"/>
              <a:gd name="connsiteY4" fmla="*/ 4933950 h 4933950"/>
              <a:gd name="connsiteX5" fmla="*/ 0 w 5676900"/>
              <a:gd name="connsiteY5" fmla="*/ 4914900 h 4933950"/>
              <a:gd name="connsiteX6" fmla="*/ 476250 w 5676900"/>
              <a:gd name="connsiteY6" fmla="*/ 4267200 h 4933950"/>
              <a:gd name="connsiteX7" fmla="*/ 1136650 w 5676900"/>
              <a:gd name="connsiteY7" fmla="*/ 3517900 h 4933950"/>
              <a:gd name="connsiteX8" fmla="*/ 1708150 w 5676900"/>
              <a:gd name="connsiteY8" fmla="*/ 2959100 h 4933950"/>
              <a:gd name="connsiteX9" fmla="*/ 2184400 w 5676900"/>
              <a:gd name="connsiteY9" fmla="*/ 2495550 h 4933950"/>
              <a:gd name="connsiteX10" fmla="*/ 3282950 w 5676900"/>
              <a:gd name="connsiteY10" fmla="*/ 1816100 h 4933950"/>
              <a:gd name="connsiteX11" fmla="*/ 3829050 w 5676900"/>
              <a:gd name="connsiteY11" fmla="*/ 1416050 h 4933950"/>
              <a:gd name="connsiteX12" fmla="*/ 4997450 w 5676900"/>
              <a:gd name="connsiteY12" fmla="*/ 292100 h 4933950"/>
              <a:gd name="connsiteX13" fmla="*/ 5245100 w 5676900"/>
              <a:gd name="connsiteY13" fmla="*/ 133350 h 4933950"/>
              <a:gd name="connsiteX0" fmla="*/ 5365750 w 5676900"/>
              <a:gd name="connsiteY0" fmla="*/ 0 h 4933950"/>
              <a:gd name="connsiteX1" fmla="*/ 5676900 w 5676900"/>
              <a:gd name="connsiteY1" fmla="*/ 304800 h 4933950"/>
              <a:gd name="connsiteX2" fmla="*/ 3492500 w 5676900"/>
              <a:gd name="connsiteY2" fmla="*/ 2235200 h 4933950"/>
              <a:gd name="connsiteX3" fmla="*/ 1536700 w 5676900"/>
              <a:gd name="connsiteY3" fmla="*/ 4076700 h 4933950"/>
              <a:gd name="connsiteX4" fmla="*/ 488950 w 5676900"/>
              <a:gd name="connsiteY4" fmla="*/ 4933950 h 4933950"/>
              <a:gd name="connsiteX5" fmla="*/ 0 w 5676900"/>
              <a:gd name="connsiteY5" fmla="*/ 4914900 h 4933950"/>
              <a:gd name="connsiteX6" fmla="*/ 476250 w 5676900"/>
              <a:gd name="connsiteY6" fmla="*/ 4267200 h 4933950"/>
              <a:gd name="connsiteX7" fmla="*/ 1136650 w 5676900"/>
              <a:gd name="connsiteY7" fmla="*/ 3517900 h 4933950"/>
              <a:gd name="connsiteX8" fmla="*/ 1708150 w 5676900"/>
              <a:gd name="connsiteY8" fmla="*/ 2959100 h 4933950"/>
              <a:gd name="connsiteX9" fmla="*/ 2184400 w 5676900"/>
              <a:gd name="connsiteY9" fmla="*/ 2495550 h 4933950"/>
              <a:gd name="connsiteX10" fmla="*/ 3282950 w 5676900"/>
              <a:gd name="connsiteY10" fmla="*/ 1816100 h 4933950"/>
              <a:gd name="connsiteX11" fmla="*/ 3829050 w 5676900"/>
              <a:gd name="connsiteY11" fmla="*/ 1416050 h 4933950"/>
              <a:gd name="connsiteX12" fmla="*/ 4997450 w 5676900"/>
              <a:gd name="connsiteY12" fmla="*/ 292100 h 4933950"/>
              <a:gd name="connsiteX13" fmla="*/ 5245100 w 5676900"/>
              <a:gd name="connsiteY13" fmla="*/ 133350 h 4933950"/>
              <a:gd name="connsiteX0" fmla="*/ 5365750 w 5676900"/>
              <a:gd name="connsiteY0" fmla="*/ 0 h 4978400"/>
              <a:gd name="connsiteX1" fmla="*/ 5676900 w 5676900"/>
              <a:gd name="connsiteY1" fmla="*/ 304800 h 4978400"/>
              <a:gd name="connsiteX2" fmla="*/ 3492500 w 5676900"/>
              <a:gd name="connsiteY2" fmla="*/ 2235200 h 4978400"/>
              <a:gd name="connsiteX3" fmla="*/ 1536700 w 5676900"/>
              <a:gd name="connsiteY3" fmla="*/ 4076700 h 4978400"/>
              <a:gd name="connsiteX4" fmla="*/ 692150 w 5676900"/>
              <a:gd name="connsiteY4" fmla="*/ 4978400 h 4978400"/>
              <a:gd name="connsiteX5" fmla="*/ 0 w 5676900"/>
              <a:gd name="connsiteY5" fmla="*/ 4914900 h 4978400"/>
              <a:gd name="connsiteX6" fmla="*/ 476250 w 5676900"/>
              <a:gd name="connsiteY6" fmla="*/ 4267200 h 4978400"/>
              <a:gd name="connsiteX7" fmla="*/ 1136650 w 5676900"/>
              <a:gd name="connsiteY7" fmla="*/ 3517900 h 4978400"/>
              <a:gd name="connsiteX8" fmla="*/ 1708150 w 5676900"/>
              <a:gd name="connsiteY8" fmla="*/ 2959100 h 4978400"/>
              <a:gd name="connsiteX9" fmla="*/ 2184400 w 5676900"/>
              <a:gd name="connsiteY9" fmla="*/ 2495550 h 4978400"/>
              <a:gd name="connsiteX10" fmla="*/ 3282950 w 5676900"/>
              <a:gd name="connsiteY10" fmla="*/ 1816100 h 4978400"/>
              <a:gd name="connsiteX11" fmla="*/ 3829050 w 5676900"/>
              <a:gd name="connsiteY11" fmla="*/ 1416050 h 4978400"/>
              <a:gd name="connsiteX12" fmla="*/ 4997450 w 5676900"/>
              <a:gd name="connsiteY12" fmla="*/ 292100 h 4978400"/>
              <a:gd name="connsiteX13" fmla="*/ 5245100 w 5676900"/>
              <a:gd name="connsiteY13" fmla="*/ 133350 h 4978400"/>
              <a:gd name="connsiteX0" fmla="*/ 5378450 w 5689600"/>
              <a:gd name="connsiteY0" fmla="*/ 0 h 4978400"/>
              <a:gd name="connsiteX1" fmla="*/ 5689600 w 5689600"/>
              <a:gd name="connsiteY1" fmla="*/ 304800 h 4978400"/>
              <a:gd name="connsiteX2" fmla="*/ 3505200 w 5689600"/>
              <a:gd name="connsiteY2" fmla="*/ 2235200 h 4978400"/>
              <a:gd name="connsiteX3" fmla="*/ 1549400 w 5689600"/>
              <a:gd name="connsiteY3" fmla="*/ 4076700 h 4978400"/>
              <a:gd name="connsiteX4" fmla="*/ 704850 w 5689600"/>
              <a:gd name="connsiteY4" fmla="*/ 4978400 h 4978400"/>
              <a:gd name="connsiteX5" fmla="*/ 0 w 5689600"/>
              <a:gd name="connsiteY5" fmla="*/ 4972050 h 4978400"/>
              <a:gd name="connsiteX6" fmla="*/ 488950 w 5689600"/>
              <a:gd name="connsiteY6" fmla="*/ 4267200 h 4978400"/>
              <a:gd name="connsiteX7" fmla="*/ 1149350 w 5689600"/>
              <a:gd name="connsiteY7" fmla="*/ 3517900 h 4978400"/>
              <a:gd name="connsiteX8" fmla="*/ 1720850 w 5689600"/>
              <a:gd name="connsiteY8" fmla="*/ 2959100 h 4978400"/>
              <a:gd name="connsiteX9" fmla="*/ 2197100 w 5689600"/>
              <a:gd name="connsiteY9" fmla="*/ 2495550 h 4978400"/>
              <a:gd name="connsiteX10" fmla="*/ 3295650 w 5689600"/>
              <a:gd name="connsiteY10" fmla="*/ 1816100 h 4978400"/>
              <a:gd name="connsiteX11" fmla="*/ 3841750 w 5689600"/>
              <a:gd name="connsiteY11" fmla="*/ 1416050 h 4978400"/>
              <a:gd name="connsiteX12" fmla="*/ 5010150 w 5689600"/>
              <a:gd name="connsiteY12" fmla="*/ 292100 h 4978400"/>
              <a:gd name="connsiteX13" fmla="*/ 5257800 w 5689600"/>
              <a:gd name="connsiteY13" fmla="*/ 133350 h 4978400"/>
              <a:gd name="connsiteX0" fmla="*/ 5378450 w 5689600"/>
              <a:gd name="connsiteY0" fmla="*/ 0 h 4978400"/>
              <a:gd name="connsiteX1" fmla="*/ 5689600 w 5689600"/>
              <a:gd name="connsiteY1" fmla="*/ 304800 h 4978400"/>
              <a:gd name="connsiteX2" fmla="*/ 3505200 w 5689600"/>
              <a:gd name="connsiteY2" fmla="*/ 2235200 h 4978400"/>
              <a:gd name="connsiteX3" fmla="*/ 1549400 w 5689600"/>
              <a:gd name="connsiteY3" fmla="*/ 4076700 h 4978400"/>
              <a:gd name="connsiteX4" fmla="*/ 704850 w 5689600"/>
              <a:gd name="connsiteY4" fmla="*/ 4978400 h 4978400"/>
              <a:gd name="connsiteX5" fmla="*/ 0 w 5689600"/>
              <a:gd name="connsiteY5" fmla="*/ 4972050 h 4978400"/>
              <a:gd name="connsiteX6" fmla="*/ 488950 w 5689600"/>
              <a:gd name="connsiteY6" fmla="*/ 4267200 h 4978400"/>
              <a:gd name="connsiteX7" fmla="*/ 1117600 w 5689600"/>
              <a:gd name="connsiteY7" fmla="*/ 3492500 h 4978400"/>
              <a:gd name="connsiteX8" fmla="*/ 1720850 w 5689600"/>
              <a:gd name="connsiteY8" fmla="*/ 2959100 h 4978400"/>
              <a:gd name="connsiteX9" fmla="*/ 2197100 w 5689600"/>
              <a:gd name="connsiteY9" fmla="*/ 2495550 h 4978400"/>
              <a:gd name="connsiteX10" fmla="*/ 3295650 w 5689600"/>
              <a:gd name="connsiteY10" fmla="*/ 1816100 h 4978400"/>
              <a:gd name="connsiteX11" fmla="*/ 3841750 w 5689600"/>
              <a:gd name="connsiteY11" fmla="*/ 1416050 h 4978400"/>
              <a:gd name="connsiteX12" fmla="*/ 5010150 w 5689600"/>
              <a:gd name="connsiteY12" fmla="*/ 292100 h 4978400"/>
              <a:gd name="connsiteX13" fmla="*/ 5257800 w 5689600"/>
              <a:gd name="connsiteY13" fmla="*/ 133350 h 4978400"/>
              <a:gd name="connsiteX0" fmla="*/ 5378450 w 5689600"/>
              <a:gd name="connsiteY0" fmla="*/ 0 h 4978400"/>
              <a:gd name="connsiteX1" fmla="*/ 5689600 w 5689600"/>
              <a:gd name="connsiteY1" fmla="*/ 304800 h 4978400"/>
              <a:gd name="connsiteX2" fmla="*/ 3505200 w 5689600"/>
              <a:gd name="connsiteY2" fmla="*/ 2235200 h 4978400"/>
              <a:gd name="connsiteX3" fmla="*/ 1549400 w 5689600"/>
              <a:gd name="connsiteY3" fmla="*/ 4076700 h 4978400"/>
              <a:gd name="connsiteX4" fmla="*/ 704850 w 5689600"/>
              <a:gd name="connsiteY4" fmla="*/ 4978400 h 4978400"/>
              <a:gd name="connsiteX5" fmla="*/ 0 w 5689600"/>
              <a:gd name="connsiteY5" fmla="*/ 4972050 h 4978400"/>
              <a:gd name="connsiteX6" fmla="*/ 488950 w 5689600"/>
              <a:gd name="connsiteY6" fmla="*/ 4267200 h 4978400"/>
              <a:gd name="connsiteX7" fmla="*/ 1117600 w 5689600"/>
              <a:gd name="connsiteY7" fmla="*/ 3492500 h 4978400"/>
              <a:gd name="connsiteX8" fmla="*/ 1714500 w 5689600"/>
              <a:gd name="connsiteY8" fmla="*/ 2927350 h 4978400"/>
              <a:gd name="connsiteX9" fmla="*/ 2197100 w 5689600"/>
              <a:gd name="connsiteY9" fmla="*/ 2495550 h 4978400"/>
              <a:gd name="connsiteX10" fmla="*/ 3295650 w 5689600"/>
              <a:gd name="connsiteY10" fmla="*/ 1816100 h 4978400"/>
              <a:gd name="connsiteX11" fmla="*/ 3841750 w 5689600"/>
              <a:gd name="connsiteY11" fmla="*/ 1416050 h 4978400"/>
              <a:gd name="connsiteX12" fmla="*/ 5010150 w 5689600"/>
              <a:gd name="connsiteY12" fmla="*/ 292100 h 4978400"/>
              <a:gd name="connsiteX13" fmla="*/ 5257800 w 5689600"/>
              <a:gd name="connsiteY13" fmla="*/ 133350 h 4978400"/>
              <a:gd name="connsiteX0" fmla="*/ 5378450 w 5689600"/>
              <a:gd name="connsiteY0" fmla="*/ 0 h 4978400"/>
              <a:gd name="connsiteX1" fmla="*/ 5689600 w 5689600"/>
              <a:gd name="connsiteY1" fmla="*/ 304800 h 4978400"/>
              <a:gd name="connsiteX2" fmla="*/ 3505200 w 5689600"/>
              <a:gd name="connsiteY2" fmla="*/ 2235200 h 4978400"/>
              <a:gd name="connsiteX3" fmla="*/ 1549400 w 5689600"/>
              <a:gd name="connsiteY3" fmla="*/ 4076700 h 4978400"/>
              <a:gd name="connsiteX4" fmla="*/ 704850 w 5689600"/>
              <a:gd name="connsiteY4" fmla="*/ 4978400 h 4978400"/>
              <a:gd name="connsiteX5" fmla="*/ 0 w 5689600"/>
              <a:gd name="connsiteY5" fmla="*/ 4972050 h 4978400"/>
              <a:gd name="connsiteX6" fmla="*/ 488950 w 5689600"/>
              <a:gd name="connsiteY6" fmla="*/ 4267200 h 4978400"/>
              <a:gd name="connsiteX7" fmla="*/ 1117600 w 5689600"/>
              <a:gd name="connsiteY7" fmla="*/ 3492500 h 4978400"/>
              <a:gd name="connsiteX8" fmla="*/ 1714500 w 5689600"/>
              <a:gd name="connsiteY8" fmla="*/ 2927350 h 4978400"/>
              <a:gd name="connsiteX9" fmla="*/ 2197100 w 5689600"/>
              <a:gd name="connsiteY9" fmla="*/ 2495550 h 4978400"/>
              <a:gd name="connsiteX10" fmla="*/ 3282950 w 5689600"/>
              <a:gd name="connsiteY10" fmla="*/ 1797050 h 4978400"/>
              <a:gd name="connsiteX11" fmla="*/ 3841750 w 5689600"/>
              <a:gd name="connsiteY11" fmla="*/ 1416050 h 4978400"/>
              <a:gd name="connsiteX12" fmla="*/ 5010150 w 5689600"/>
              <a:gd name="connsiteY12" fmla="*/ 292100 h 4978400"/>
              <a:gd name="connsiteX13" fmla="*/ 5257800 w 5689600"/>
              <a:gd name="connsiteY13" fmla="*/ 133350 h 4978400"/>
              <a:gd name="connsiteX0" fmla="*/ 5226050 w 5689600"/>
              <a:gd name="connsiteY0" fmla="*/ 0 h 4854575"/>
              <a:gd name="connsiteX1" fmla="*/ 5689600 w 5689600"/>
              <a:gd name="connsiteY1" fmla="*/ 180975 h 4854575"/>
              <a:gd name="connsiteX2" fmla="*/ 3505200 w 5689600"/>
              <a:gd name="connsiteY2" fmla="*/ 2111375 h 4854575"/>
              <a:gd name="connsiteX3" fmla="*/ 1549400 w 5689600"/>
              <a:gd name="connsiteY3" fmla="*/ 3952875 h 4854575"/>
              <a:gd name="connsiteX4" fmla="*/ 704850 w 5689600"/>
              <a:gd name="connsiteY4" fmla="*/ 4854575 h 4854575"/>
              <a:gd name="connsiteX5" fmla="*/ 0 w 5689600"/>
              <a:gd name="connsiteY5" fmla="*/ 4848225 h 4854575"/>
              <a:gd name="connsiteX6" fmla="*/ 488950 w 5689600"/>
              <a:gd name="connsiteY6" fmla="*/ 4143375 h 4854575"/>
              <a:gd name="connsiteX7" fmla="*/ 1117600 w 5689600"/>
              <a:gd name="connsiteY7" fmla="*/ 3368675 h 4854575"/>
              <a:gd name="connsiteX8" fmla="*/ 1714500 w 5689600"/>
              <a:gd name="connsiteY8" fmla="*/ 2803525 h 4854575"/>
              <a:gd name="connsiteX9" fmla="*/ 2197100 w 5689600"/>
              <a:gd name="connsiteY9" fmla="*/ 2371725 h 4854575"/>
              <a:gd name="connsiteX10" fmla="*/ 3282950 w 5689600"/>
              <a:gd name="connsiteY10" fmla="*/ 1673225 h 4854575"/>
              <a:gd name="connsiteX11" fmla="*/ 3841750 w 5689600"/>
              <a:gd name="connsiteY11" fmla="*/ 1292225 h 4854575"/>
              <a:gd name="connsiteX12" fmla="*/ 5010150 w 5689600"/>
              <a:gd name="connsiteY12" fmla="*/ 168275 h 4854575"/>
              <a:gd name="connsiteX13" fmla="*/ 5257800 w 5689600"/>
              <a:gd name="connsiteY13" fmla="*/ 9525 h 4854575"/>
              <a:gd name="connsiteX0" fmla="*/ 5226050 w 5327650"/>
              <a:gd name="connsiteY0" fmla="*/ 0 h 4854575"/>
              <a:gd name="connsiteX1" fmla="*/ 5327650 w 5327650"/>
              <a:gd name="connsiteY1" fmla="*/ 514350 h 4854575"/>
              <a:gd name="connsiteX2" fmla="*/ 3505200 w 5327650"/>
              <a:gd name="connsiteY2" fmla="*/ 2111375 h 4854575"/>
              <a:gd name="connsiteX3" fmla="*/ 1549400 w 5327650"/>
              <a:gd name="connsiteY3" fmla="*/ 3952875 h 4854575"/>
              <a:gd name="connsiteX4" fmla="*/ 704850 w 5327650"/>
              <a:gd name="connsiteY4" fmla="*/ 4854575 h 4854575"/>
              <a:gd name="connsiteX5" fmla="*/ 0 w 5327650"/>
              <a:gd name="connsiteY5" fmla="*/ 4848225 h 4854575"/>
              <a:gd name="connsiteX6" fmla="*/ 488950 w 5327650"/>
              <a:gd name="connsiteY6" fmla="*/ 4143375 h 4854575"/>
              <a:gd name="connsiteX7" fmla="*/ 1117600 w 5327650"/>
              <a:gd name="connsiteY7" fmla="*/ 3368675 h 4854575"/>
              <a:gd name="connsiteX8" fmla="*/ 1714500 w 5327650"/>
              <a:gd name="connsiteY8" fmla="*/ 2803525 h 4854575"/>
              <a:gd name="connsiteX9" fmla="*/ 2197100 w 5327650"/>
              <a:gd name="connsiteY9" fmla="*/ 2371725 h 4854575"/>
              <a:gd name="connsiteX10" fmla="*/ 3282950 w 5327650"/>
              <a:gd name="connsiteY10" fmla="*/ 1673225 h 4854575"/>
              <a:gd name="connsiteX11" fmla="*/ 3841750 w 5327650"/>
              <a:gd name="connsiteY11" fmla="*/ 1292225 h 4854575"/>
              <a:gd name="connsiteX12" fmla="*/ 5010150 w 5327650"/>
              <a:gd name="connsiteY12" fmla="*/ 168275 h 4854575"/>
              <a:gd name="connsiteX13" fmla="*/ 5257800 w 5327650"/>
              <a:gd name="connsiteY13" fmla="*/ 9525 h 4854575"/>
              <a:gd name="connsiteX0" fmla="*/ 5226050 w 5327650"/>
              <a:gd name="connsiteY0" fmla="*/ 57150 h 4911725"/>
              <a:gd name="connsiteX1" fmla="*/ 5327650 w 5327650"/>
              <a:gd name="connsiteY1" fmla="*/ 571500 h 4911725"/>
              <a:gd name="connsiteX2" fmla="*/ 3505200 w 5327650"/>
              <a:gd name="connsiteY2" fmla="*/ 2168525 h 4911725"/>
              <a:gd name="connsiteX3" fmla="*/ 1549400 w 5327650"/>
              <a:gd name="connsiteY3" fmla="*/ 4010025 h 4911725"/>
              <a:gd name="connsiteX4" fmla="*/ 704850 w 5327650"/>
              <a:gd name="connsiteY4" fmla="*/ 4911725 h 4911725"/>
              <a:gd name="connsiteX5" fmla="*/ 0 w 5327650"/>
              <a:gd name="connsiteY5" fmla="*/ 4905375 h 4911725"/>
              <a:gd name="connsiteX6" fmla="*/ 488950 w 5327650"/>
              <a:gd name="connsiteY6" fmla="*/ 4200525 h 4911725"/>
              <a:gd name="connsiteX7" fmla="*/ 1117600 w 5327650"/>
              <a:gd name="connsiteY7" fmla="*/ 3425825 h 4911725"/>
              <a:gd name="connsiteX8" fmla="*/ 1714500 w 5327650"/>
              <a:gd name="connsiteY8" fmla="*/ 2860675 h 4911725"/>
              <a:gd name="connsiteX9" fmla="*/ 2197100 w 5327650"/>
              <a:gd name="connsiteY9" fmla="*/ 2428875 h 4911725"/>
              <a:gd name="connsiteX10" fmla="*/ 3282950 w 5327650"/>
              <a:gd name="connsiteY10" fmla="*/ 1730375 h 4911725"/>
              <a:gd name="connsiteX11" fmla="*/ 3841750 w 5327650"/>
              <a:gd name="connsiteY11" fmla="*/ 1349375 h 4911725"/>
              <a:gd name="connsiteX12" fmla="*/ 5010150 w 5327650"/>
              <a:gd name="connsiteY12" fmla="*/ 225425 h 4911725"/>
              <a:gd name="connsiteX13" fmla="*/ 5314950 w 5327650"/>
              <a:gd name="connsiteY13" fmla="*/ 0 h 4911725"/>
              <a:gd name="connsiteX0" fmla="*/ 5226050 w 5314950"/>
              <a:gd name="connsiteY0" fmla="*/ 57150 h 4911725"/>
              <a:gd name="connsiteX1" fmla="*/ 5289550 w 5314950"/>
              <a:gd name="connsiteY1" fmla="*/ 647700 h 4911725"/>
              <a:gd name="connsiteX2" fmla="*/ 3505200 w 5314950"/>
              <a:gd name="connsiteY2" fmla="*/ 2168525 h 4911725"/>
              <a:gd name="connsiteX3" fmla="*/ 1549400 w 5314950"/>
              <a:gd name="connsiteY3" fmla="*/ 4010025 h 4911725"/>
              <a:gd name="connsiteX4" fmla="*/ 704850 w 5314950"/>
              <a:gd name="connsiteY4" fmla="*/ 4911725 h 4911725"/>
              <a:gd name="connsiteX5" fmla="*/ 0 w 5314950"/>
              <a:gd name="connsiteY5" fmla="*/ 4905375 h 4911725"/>
              <a:gd name="connsiteX6" fmla="*/ 488950 w 5314950"/>
              <a:gd name="connsiteY6" fmla="*/ 4200525 h 4911725"/>
              <a:gd name="connsiteX7" fmla="*/ 1117600 w 5314950"/>
              <a:gd name="connsiteY7" fmla="*/ 3425825 h 4911725"/>
              <a:gd name="connsiteX8" fmla="*/ 1714500 w 5314950"/>
              <a:gd name="connsiteY8" fmla="*/ 2860675 h 4911725"/>
              <a:gd name="connsiteX9" fmla="*/ 2197100 w 5314950"/>
              <a:gd name="connsiteY9" fmla="*/ 2428875 h 4911725"/>
              <a:gd name="connsiteX10" fmla="*/ 3282950 w 5314950"/>
              <a:gd name="connsiteY10" fmla="*/ 1730375 h 4911725"/>
              <a:gd name="connsiteX11" fmla="*/ 3841750 w 5314950"/>
              <a:gd name="connsiteY11" fmla="*/ 1349375 h 4911725"/>
              <a:gd name="connsiteX12" fmla="*/ 5010150 w 5314950"/>
              <a:gd name="connsiteY12" fmla="*/ 225425 h 4911725"/>
              <a:gd name="connsiteX13" fmla="*/ 5314950 w 5314950"/>
              <a:gd name="connsiteY13" fmla="*/ 0 h 4911725"/>
              <a:gd name="connsiteX0" fmla="*/ 5264150 w 5314950"/>
              <a:gd name="connsiteY0" fmla="*/ 0 h 4921250"/>
              <a:gd name="connsiteX1" fmla="*/ 5289550 w 5314950"/>
              <a:gd name="connsiteY1" fmla="*/ 657225 h 4921250"/>
              <a:gd name="connsiteX2" fmla="*/ 3505200 w 5314950"/>
              <a:gd name="connsiteY2" fmla="*/ 2178050 h 4921250"/>
              <a:gd name="connsiteX3" fmla="*/ 1549400 w 5314950"/>
              <a:gd name="connsiteY3" fmla="*/ 4019550 h 4921250"/>
              <a:gd name="connsiteX4" fmla="*/ 704850 w 5314950"/>
              <a:gd name="connsiteY4" fmla="*/ 4921250 h 4921250"/>
              <a:gd name="connsiteX5" fmla="*/ 0 w 5314950"/>
              <a:gd name="connsiteY5" fmla="*/ 4914900 h 4921250"/>
              <a:gd name="connsiteX6" fmla="*/ 488950 w 5314950"/>
              <a:gd name="connsiteY6" fmla="*/ 4210050 h 4921250"/>
              <a:gd name="connsiteX7" fmla="*/ 1117600 w 5314950"/>
              <a:gd name="connsiteY7" fmla="*/ 3435350 h 4921250"/>
              <a:gd name="connsiteX8" fmla="*/ 1714500 w 5314950"/>
              <a:gd name="connsiteY8" fmla="*/ 2870200 h 4921250"/>
              <a:gd name="connsiteX9" fmla="*/ 2197100 w 5314950"/>
              <a:gd name="connsiteY9" fmla="*/ 2438400 h 4921250"/>
              <a:gd name="connsiteX10" fmla="*/ 3282950 w 5314950"/>
              <a:gd name="connsiteY10" fmla="*/ 1739900 h 4921250"/>
              <a:gd name="connsiteX11" fmla="*/ 3841750 w 5314950"/>
              <a:gd name="connsiteY11" fmla="*/ 1358900 h 4921250"/>
              <a:gd name="connsiteX12" fmla="*/ 5010150 w 5314950"/>
              <a:gd name="connsiteY12" fmla="*/ 234950 h 4921250"/>
              <a:gd name="connsiteX13" fmla="*/ 5314950 w 5314950"/>
              <a:gd name="connsiteY13" fmla="*/ 9525 h 492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14950" h="4921250">
                <a:moveTo>
                  <a:pt x="5264150" y="0"/>
                </a:moveTo>
                <a:lnTo>
                  <a:pt x="5289550" y="657225"/>
                </a:lnTo>
                <a:cubicBezTo>
                  <a:pt x="4540250" y="1275292"/>
                  <a:pt x="4128558" y="1617663"/>
                  <a:pt x="3505200" y="2178050"/>
                </a:cubicBezTo>
                <a:cubicBezTo>
                  <a:pt x="2881842" y="2738437"/>
                  <a:pt x="2161117" y="3397250"/>
                  <a:pt x="1549400" y="4019550"/>
                </a:cubicBezTo>
                <a:lnTo>
                  <a:pt x="704850" y="4921250"/>
                </a:lnTo>
                <a:lnTo>
                  <a:pt x="0" y="4914900"/>
                </a:lnTo>
                <a:lnTo>
                  <a:pt x="488950" y="4210050"/>
                </a:lnTo>
                <a:lnTo>
                  <a:pt x="1117600" y="3435350"/>
                </a:lnTo>
                <a:cubicBezTo>
                  <a:pt x="1318683" y="3257550"/>
                  <a:pt x="1534583" y="3036358"/>
                  <a:pt x="1714500" y="2870200"/>
                </a:cubicBezTo>
                <a:cubicBezTo>
                  <a:pt x="1894417" y="2704042"/>
                  <a:pt x="2038350" y="2592917"/>
                  <a:pt x="2197100" y="2438400"/>
                </a:cubicBezTo>
                <a:lnTo>
                  <a:pt x="3282950" y="1739900"/>
                </a:lnTo>
                <a:lnTo>
                  <a:pt x="3841750" y="1358900"/>
                </a:lnTo>
                <a:lnTo>
                  <a:pt x="5010150" y="234950"/>
                </a:lnTo>
                <a:lnTo>
                  <a:pt x="5314950" y="9525"/>
                </a:lnTo>
              </a:path>
            </a:pathLst>
          </a:custGeom>
          <a:solidFill>
            <a:schemeClr val="accent2">
              <a:alpha val="71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38921" name="CuadroTexto 10"/>
          <p:cNvSpPr txBox="1">
            <a:spLocks noChangeArrowheads="1"/>
          </p:cNvSpPr>
          <p:nvPr/>
        </p:nvSpPr>
        <p:spPr bwMode="auto">
          <a:xfrm>
            <a:off x="10247313" y="1497013"/>
            <a:ext cx="1727200" cy="368300"/>
          </a:xfrm>
          <a:prstGeom prst="rect">
            <a:avLst/>
          </a:prstGeom>
          <a:noFill/>
          <a:ln w="9525">
            <a:noFill/>
            <a:miter lim="800000"/>
            <a:headEnd/>
            <a:tailEnd/>
          </a:ln>
        </p:spPr>
        <p:txBody>
          <a:bodyPr wrap="none">
            <a:spAutoFit/>
          </a:bodyPr>
          <a:lstStyle/>
          <a:p>
            <a:r>
              <a:rPr lang="ca-ES" b="1">
                <a:solidFill>
                  <a:srgbClr val="FF0000"/>
                </a:solidFill>
                <a:latin typeface="Calibri" pitchFamily="34" charset="0"/>
              </a:rPr>
              <a:t>Obertura al Mar</a:t>
            </a:r>
            <a:endParaRPr lang="es-ES" b="1">
              <a:solidFill>
                <a:srgbClr val="FF0000"/>
              </a:solidFill>
              <a:latin typeface="Calibri" pitchFamily="34" charset="0"/>
            </a:endParaRPr>
          </a:p>
        </p:txBody>
      </p:sp>
      <p:sp>
        <p:nvSpPr>
          <p:cNvPr id="38922" name="AutoShape 5"/>
          <p:cNvSpPr>
            <a:spLocks noChangeArrowheads="1"/>
          </p:cNvSpPr>
          <p:nvPr/>
        </p:nvSpPr>
        <p:spPr bwMode="auto">
          <a:xfrm>
            <a:off x="6745288" y="5130800"/>
            <a:ext cx="1522412" cy="723900"/>
          </a:xfrm>
          <a:prstGeom prst="wedgeEllipseCallout">
            <a:avLst>
              <a:gd name="adj1" fmla="val -32366"/>
              <a:gd name="adj2" fmla="val -36519"/>
            </a:avLst>
          </a:prstGeom>
          <a:solidFill>
            <a:schemeClr val="bg1"/>
          </a:solidFill>
          <a:ln w="28575">
            <a:solidFill>
              <a:schemeClr val="tx1"/>
            </a:solidFill>
            <a:miter lim="800000"/>
            <a:headEnd/>
            <a:tailEnd/>
          </a:ln>
        </p:spPr>
        <p:txBody>
          <a:bodyPr anchor="ctr"/>
          <a:lstStyle/>
          <a:p>
            <a:pPr algn="ctr"/>
            <a:r>
              <a:rPr lang="ca-ES" b="1">
                <a:latin typeface="Calibri" pitchFamily="34" charset="0"/>
              </a:rPr>
              <a:t>ARRELS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ector recto de flecha 18"/>
          <p:cNvCxnSpPr/>
          <p:nvPr/>
        </p:nvCxnSpPr>
        <p:spPr>
          <a:xfrm>
            <a:off x="7283450" y="3046413"/>
            <a:ext cx="0" cy="1439862"/>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p:nvPr/>
        </p:nvCxnSpPr>
        <p:spPr>
          <a:xfrm>
            <a:off x="9856788" y="3038475"/>
            <a:ext cx="0" cy="1439863"/>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a:stCxn id="14" idx="2"/>
          </p:cNvCxnSpPr>
          <p:nvPr/>
        </p:nvCxnSpPr>
        <p:spPr>
          <a:xfrm>
            <a:off x="2362200" y="3046413"/>
            <a:ext cx="0" cy="1439862"/>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892" name="CuadroTexto 3"/>
          <p:cNvSpPr txBox="1">
            <a:spLocks noChangeArrowheads="1"/>
          </p:cNvSpPr>
          <p:nvPr/>
        </p:nvSpPr>
        <p:spPr bwMode="auto">
          <a:xfrm>
            <a:off x="1192213" y="822325"/>
            <a:ext cx="9721850" cy="368300"/>
          </a:xfrm>
          <a:prstGeom prst="rect">
            <a:avLst/>
          </a:prstGeom>
          <a:solidFill>
            <a:schemeClr val="tx2"/>
          </a:solidFill>
          <a:ln w="9525">
            <a:noFill/>
            <a:miter lim="800000"/>
            <a:headEnd/>
            <a:tailEnd/>
          </a:ln>
        </p:spPr>
        <p:txBody>
          <a:bodyPr>
            <a:spAutoFit/>
          </a:bodyPr>
          <a:lstStyle/>
          <a:p>
            <a:r>
              <a:rPr lang="ca-ES">
                <a:solidFill>
                  <a:schemeClr val="bg1"/>
                </a:solidFill>
                <a:latin typeface="Open Sans"/>
                <a:ea typeface="Open Sans"/>
                <a:cs typeface="Open Sans"/>
              </a:rPr>
              <a:t>Objectiu I: </a:t>
            </a:r>
            <a:r>
              <a:rPr lang="ca-ES" b="1">
                <a:solidFill>
                  <a:schemeClr val="bg1"/>
                </a:solidFill>
                <a:latin typeface="Open Sans"/>
                <a:ea typeface="Open Sans"/>
                <a:cs typeface="Open Sans"/>
              </a:rPr>
              <a:t>Internalitzar l’actiu mar en valor</a:t>
            </a:r>
          </a:p>
        </p:txBody>
      </p:sp>
      <p:sp>
        <p:nvSpPr>
          <p:cNvPr id="37893" name="CuadroTexto 4"/>
          <p:cNvSpPr txBox="1">
            <a:spLocks noChangeArrowheads="1"/>
          </p:cNvSpPr>
          <p:nvPr/>
        </p:nvSpPr>
        <p:spPr bwMode="auto">
          <a:xfrm>
            <a:off x="1192213" y="3292475"/>
            <a:ext cx="9721850" cy="369888"/>
          </a:xfrm>
          <a:prstGeom prst="rect">
            <a:avLst/>
          </a:prstGeom>
          <a:solidFill>
            <a:schemeClr val="tx2"/>
          </a:solidFill>
          <a:ln w="9525">
            <a:noFill/>
            <a:miter lim="800000"/>
            <a:headEnd/>
            <a:tailEnd/>
          </a:ln>
        </p:spPr>
        <p:txBody>
          <a:bodyPr>
            <a:spAutoFit/>
          </a:bodyPr>
          <a:lstStyle/>
          <a:p>
            <a:r>
              <a:rPr lang="ca-ES">
                <a:solidFill>
                  <a:schemeClr val="bg1"/>
                </a:solidFill>
                <a:latin typeface="Open Sans"/>
                <a:ea typeface="Open Sans"/>
                <a:cs typeface="Open Sans"/>
              </a:rPr>
              <a:t>Objectiu II: A</a:t>
            </a:r>
            <a:r>
              <a:rPr lang="ca-ES" b="1">
                <a:solidFill>
                  <a:schemeClr val="bg1"/>
                </a:solidFill>
                <a:latin typeface="Open Sans"/>
                <a:ea typeface="Open Sans"/>
                <a:cs typeface="Open Sans"/>
              </a:rPr>
              <a:t>ctivitat econòmica “Viure del Mar en Valor” </a:t>
            </a:r>
          </a:p>
        </p:txBody>
      </p:sp>
      <p:sp>
        <p:nvSpPr>
          <p:cNvPr id="8" name="Rectángulo 7"/>
          <p:cNvSpPr/>
          <p:nvPr/>
        </p:nvSpPr>
        <p:spPr>
          <a:xfrm>
            <a:off x="1192213" y="1443038"/>
            <a:ext cx="2339975" cy="50323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a-ES" sz="1500" dirty="0">
                <a:latin typeface="Open Sans" panose="020B0606030504020204" pitchFamily="34" charset="0"/>
                <a:ea typeface="Open Sans" panose="020B0606030504020204" pitchFamily="34" charset="0"/>
                <a:cs typeface="Open Sans" panose="020B0606030504020204" pitchFamily="34" charset="0"/>
              </a:rPr>
              <a:t>Urbanisme</a:t>
            </a:r>
            <a:endParaRPr lang="ca-ES"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ángulo 8"/>
          <p:cNvSpPr/>
          <p:nvPr/>
        </p:nvSpPr>
        <p:spPr>
          <a:xfrm>
            <a:off x="6113463" y="1443038"/>
            <a:ext cx="2339975" cy="50323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a-ES" sz="1500" dirty="0">
                <a:latin typeface="Open Sans" panose="020B0606030504020204" pitchFamily="34" charset="0"/>
                <a:ea typeface="Open Sans" panose="020B0606030504020204" pitchFamily="34" charset="0"/>
                <a:cs typeface="Open Sans" panose="020B0606030504020204" pitchFamily="34" charset="0"/>
              </a:rPr>
              <a:t>Educació i valors</a:t>
            </a:r>
            <a:endParaRPr lang="ca-ES"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Rectángulo 9"/>
          <p:cNvSpPr/>
          <p:nvPr/>
        </p:nvSpPr>
        <p:spPr>
          <a:xfrm>
            <a:off x="8572500" y="1428750"/>
            <a:ext cx="2341563" cy="5048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a-ES" sz="1500" dirty="0">
                <a:latin typeface="Open Sans" panose="020B0606030504020204" pitchFamily="34" charset="0"/>
                <a:ea typeface="Open Sans" panose="020B0606030504020204" pitchFamily="34" charset="0"/>
                <a:cs typeface="Open Sans" panose="020B0606030504020204" pitchFamily="34" charset="0"/>
              </a:rPr>
              <a:t>Universitats i formació professional</a:t>
            </a:r>
            <a:endParaRPr lang="ca-ES"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ángulo 10"/>
          <p:cNvSpPr/>
          <p:nvPr/>
        </p:nvSpPr>
        <p:spPr>
          <a:xfrm>
            <a:off x="3652838" y="1443038"/>
            <a:ext cx="2339975" cy="50323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a-ES" sz="1500" dirty="0">
                <a:latin typeface="Open Sans" panose="020B0606030504020204" pitchFamily="34" charset="0"/>
                <a:ea typeface="Open Sans" panose="020B0606030504020204" pitchFamily="34" charset="0"/>
                <a:cs typeface="Open Sans" panose="020B0606030504020204" pitchFamily="34" charset="0"/>
              </a:rPr>
              <a:t>Gestió dels espais comercials del port</a:t>
            </a:r>
            <a:endParaRPr lang="ca-ES"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ángulo 11"/>
          <p:cNvSpPr/>
          <p:nvPr/>
        </p:nvSpPr>
        <p:spPr>
          <a:xfrm>
            <a:off x="6113463" y="2047875"/>
            <a:ext cx="2339975" cy="9906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ca-ES" sz="1500" dirty="0">
                <a:latin typeface="Open Sans" panose="020B0606030504020204" pitchFamily="34" charset="0"/>
                <a:ea typeface="Open Sans" panose="020B0606030504020204" pitchFamily="34" charset="0"/>
                <a:cs typeface="Open Sans" panose="020B0606030504020204" pitchFamily="34" charset="0"/>
              </a:rPr>
              <a:t>- Esport</a:t>
            </a:r>
          </a:p>
          <a:p>
            <a:pPr fontAlgn="auto">
              <a:spcBef>
                <a:spcPts val="0"/>
              </a:spcBef>
              <a:spcAft>
                <a:spcPts val="0"/>
              </a:spcAft>
              <a:defRPr/>
            </a:pPr>
            <a:r>
              <a:rPr lang="ca-ES" sz="1500" dirty="0">
                <a:latin typeface="Open Sans" panose="020B0606030504020204" pitchFamily="34" charset="0"/>
                <a:ea typeface="Open Sans" panose="020B0606030504020204" pitchFamily="34" charset="0"/>
                <a:cs typeface="Open Sans" panose="020B0606030504020204" pitchFamily="34" charset="0"/>
              </a:rPr>
              <a:t>- Cultura</a:t>
            </a:r>
          </a:p>
          <a:p>
            <a:pPr fontAlgn="auto">
              <a:spcBef>
                <a:spcPts val="0"/>
              </a:spcBef>
              <a:spcAft>
                <a:spcPts val="0"/>
              </a:spcAft>
              <a:defRPr/>
            </a:pPr>
            <a:r>
              <a:rPr lang="ca-ES" sz="1500" dirty="0">
                <a:latin typeface="Open Sans" panose="020B0606030504020204" pitchFamily="34" charset="0"/>
                <a:ea typeface="Open Sans" panose="020B0606030504020204" pitchFamily="34" charset="0"/>
                <a:cs typeface="Open Sans" panose="020B0606030504020204" pitchFamily="34" charset="0"/>
              </a:rPr>
              <a:t>- Coneixement de la posidònia</a:t>
            </a:r>
            <a:endParaRPr lang="ca-ES"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Rectángulo 12"/>
          <p:cNvSpPr/>
          <p:nvPr/>
        </p:nvSpPr>
        <p:spPr>
          <a:xfrm>
            <a:off x="8572500" y="2055813"/>
            <a:ext cx="2341563" cy="9906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ca-ES" sz="1500" dirty="0">
                <a:latin typeface="Open Sans" panose="020B0606030504020204" pitchFamily="34" charset="0"/>
                <a:ea typeface="Open Sans" panose="020B0606030504020204" pitchFamily="34" charset="0"/>
                <a:cs typeface="Open Sans" panose="020B0606030504020204" pitchFamily="34" charset="0"/>
              </a:rPr>
              <a:t>Formació sectors emergents</a:t>
            </a:r>
            <a:endParaRPr lang="ca-ES"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ángulo 13"/>
          <p:cNvSpPr/>
          <p:nvPr/>
        </p:nvSpPr>
        <p:spPr>
          <a:xfrm>
            <a:off x="1192213" y="2055813"/>
            <a:ext cx="2339975" cy="9906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ca-ES" sz="1500" dirty="0">
                <a:latin typeface="Open Sans" panose="020B0606030504020204" pitchFamily="34" charset="0"/>
                <a:ea typeface="Open Sans" panose="020B0606030504020204" pitchFamily="34" charset="0"/>
                <a:cs typeface="Open Sans" panose="020B0606030504020204" pitchFamily="34" charset="0"/>
              </a:rPr>
              <a:t>Itineraris centre-mar-port-</a:t>
            </a:r>
            <a:r>
              <a:rPr lang="ca-ES" sz="1500" dirty="0" err="1">
                <a:latin typeface="Open Sans" panose="020B0606030504020204" pitchFamily="34" charset="0"/>
                <a:ea typeface="Open Sans" panose="020B0606030504020204" pitchFamily="34" charset="0"/>
                <a:cs typeface="Open Sans" panose="020B0606030504020204" pitchFamily="34" charset="0"/>
              </a:rPr>
              <a:t>tecnocampus</a:t>
            </a:r>
            <a:endParaRPr lang="ca-ES"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Rectángulo 14"/>
          <p:cNvSpPr/>
          <p:nvPr/>
        </p:nvSpPr>
        <p:spPr>
          <a:xfrm>
            <a:off x="3652838" y="2055813"/>
            <a:ext cx="2339975" cy="9906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ca-ES" sz="1500" dirty="0">
                <a:latin typeface="Open Sans" panose="020B0606030504020204" pitchFamily="34" charset="0"/>
                <a:ea typeface="Open Sans" panose="020B0606030504020204" pitchFamily="34" charset="0"/>
                <a:cs typeface="Open Sans" panose="020B0606030504020204" pitchFamily="34" charset="0"/>
              </a:rPr>
              <a:t>Dinamització del port</a:t>
            </a:r>
            <a:endParaRPr lang="ca-ES"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Rectángulo 17"/>
          <p:cNvSpPr/>
          <p:nvPr/>
        </p:nvSpPr>
        <p:spPr>
          <a:xfrm>
            <a:off x="1192213" y="4525963"/>
            <a:ext cx="2339975" cy="99218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ca-ES" sz="1500" dirty="0">
                <a:latin typeface="Open Sans" panose="020B0606030504020204" pitchFamily="34" charset="0"/>
                <a:ea typeface="Open Sans" panose="020B0606030504020204" pitchFamily="34" charset="0"/>
                <a:cs typeface="Open Sans" panose="020B0606030504020204" pitchFamily="34" charset="0"/>
              </a:rPr>
              <a:t>Economia de serveis: </a:t>
            </a:r>
          </a:p>
          <a:p>
            <a:pPr fontAlgn="auto">
              <a:spcBef>
                <a:spcPts val="0"/>
              </a:spcBef>
              <a:spcAft>
                <a:spcPts val="0"/>
              </a:spcAft>
              <a:defRPr/>
            </a:pPr>
            <a:r>
              <a:rPr lang="ca-ES" sz="1500" dirty="0">
                <a:latin typeface="Open Sans" panose="020B0606030504020204" pitchFamily="34" charset="0"/>
                <a:ea typeface="Open Sans" panose="020B0606030504020204" pitchFamily="34" charset="0"/>
                <a:cs typeface="Open Sans" panose="020B0606030504020204" pitchFamily="34" charset="0"/>
              </a:rPr>
              <a:t>-Restauració</a:t>
            </a:r>
          </a:p>
          <a:p>
            <a:pPr fontAlgn="auto">
              <a:spcBef>
                <a:spcPts val="0"/>
              </a:spcBef>
              <a:spcAft>
                <a:spcPts val="0"/>
              </a:spcAft>
              <a:defRPr/>
            </a:pPr>
            <a:r>
              <a:rPr lang="ca-ES" sz="1500" dirty="0">
                <a:latin typeface="Open Sans" panose="020B0606030504020204" pitchFamily="34" charset="0"/>
                <a:ea typeface="Open Sans" panose="020B0606030504020204" pitchFamily="34" charset="0"/>
                <a:cs typeface="Open Sans" panose="020B0606030504020204" pitchFamily="34" charset="0"/>
              </a:rPr>
              <a:t>-Oci</a:t>
            </a:r>
          </a:p>
          <a:p>
            <a:pPr fontAlgn="auto">
              <a:spcBef>
                <a:spcPts val="0"/>
              </a:spcBef>
              <a:spcAft>
                <a:spcPts val="0"/>
              </a:spcAft>
              <a:defRPr/>
            </a:pPr>
            <a:r>
              <a:rPr lang="ca-ES" sz="1500" dirty="0">
                <a:latin typeface="Open Sans" panose="020B0606030504020204" pitchFamily="34" charset="0"/>
                <a:ea typeface="Open Sans" panose="020B0606030504020204" pitchFamily="34" charset="0"/>
                <a:cs typeface="Open Sans" panose="020B0606030504020204" pitchFamily="34" charset="0"/>
              </a:rPr>
              <a:t>-Comerç</a:t>
            </a:r>
            <a:endParaRPr lang="ca-ES"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Rectángulo 20"/>
          <p:cNvSpPr/>
          <p:nvPr/>
        </p:nvSpPr>
        <p:spPr>
          <a:xfrm>
            <a:off x="5957888" y="4511675"/>
            <a:ext cx="2339975" cy="992188"/>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ca-ES" sz="1500" dirty="0">
                <a:latin typeface="Open Sans" panose="020B0606030504020204" pitchFamily="34" charset="0"/>
                <a:ea typeface="Open Sans" panose="020B0606030504020204" pitchFamily="34" charset="0"/>
                <a:cs typeface="Open Sans" panose="020B0606030504020204" pitchFamily="34" charset="0"/>
              </a:rPr>
              <a:t>Esports d’alt rendiment nàutics</a:t>
            </a:r>
            <a:endParaRPr lang="ca-ES"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Rectángulo 21"/>
          <p:cNvSpPr/>
          <p:nvPr/>
        </p:nvSpPr>
        <p:spPr>
          <a:xfrm>
            <a:off x="8731250" y="4525963"/>
            <a:ext cx="2339975" cy="99218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ca-ES" sz="1500" dirty="0">
                <a:latin typeface="Open Sans" panose="020B0606030504020204" pitchFamily="34" charset="0"/>
                <a:ea typeface="Open Sans" panose="020B0606030504020204" pitchFamily="34" charset="0"/>
                <a:cs typeface="Open Sans" panose="020B0606030504020204" pitchFamily="34" charset="0"/>
              </a:rPr>
              <a:t>Economies industrials blaves</a:t>
            </a:r>
          </a:p>
          <a:p>
            <a:pPr fontAlgn="auto">
              <a:spcBef>
                <a:spcPts val="0"/>
              </a:spcBef>
              <a:spcAft>
                <a:spcPts val="0"/>
              </a:spcAft>
              <a:defRPr/>
            </a:pPr>
            <a:r>
              <a:rPr lang="ca-ES" sz="1500" dirty="0" err="1">
                <a:latin typeface="Open Sans" panose="020B0606030504020204" pitchFamily="34" charset="0"/>
                <a:ea typeface="Open Sans" panose="020B0606030504020204" pitchFamily="34" charset="0"/>
                <a:cs typeface="Open Sans" panose="020B0606030504020204" pitchFamily="34" charset="0"/>
              </a:rPr>
              <a:t>Repair&amp;refit</a:t>
            </a:r>
            <a:endParaRPr lang="ca-ES"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23" name="Flecha izquierda y derecha 22"/>
          <p:cNvSpPr/>
          <p:nvPr/>
        </p:nvSpPr>
        <p:spPr>
          <a:xfrm>
            <a:off x="8297863" y="4895850"/>
            <a:ext cx="433387" cy="212725"/>
          </a:xfrm>
          <a:prstGeom prst="leftRightArrow">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a-ES"/>
          </a:p>
        </p:txBody>
      </p:sp>
      <p:sp>
        <p:nvSpPr>
          <p:cNvPr id="37906" name="CuadroTexto 2"/>
          <p:cNvSpPr txBox="1">
            <a:spLocks noChangeArrowheads="1"/>
          </p:cNvSpPr>
          <p:nvPr/>
        </p:nvSpPr>
        <p:spPr bwMode="auto">
          <a:xfrm rot="-5400000">
            <a:off x="-15081" y="2035969"/>
            <a:ext cx="1554162" cy="368300"/>
          </a:xfrm>
          <a:prstGeom prst="rect">
            <a:avLst/>
          </a:prstGeom>
          <a:noFill/>
          <a:ln w="9525">
            <a:noFill/>
            <a:miter lim="800000"/>
            <a:headEnd/>
            <a:tailEnd/>
          </a:ln>
        </p:spPr>
        <p:txBody>
          <a:bodyPr wrap="none">
            <a:spAutoFit/>
          </a:bodyPr>
          <a:lstStyle/>
          <a:p>
            <a:r>
              <a:rPr lang="ca-ES">
                <a:latin typeface="Calibri" pitchFamily="34" charset="0"/>
              </a:rPr>
              <a:t>CURT TERMINI</a:t>
            </a:r>
            <a:endParaRPr lang="es-ES">
              <a:latin typeface="Calibri" pitchFamily="34" charset="0"/>
            </a:endParaRPr>
          </a:p>
        </p:txBody>
      </p:sp>
      <p:sp>
        <p:nvSpPr>
          <p:cNvPr id="37907" name="CuadroTexto 23"/>
          <p:cNvSpPr txBox="1">
            <a:spLocks noChangeArrowheads="1"/>
          </p:cNvSpPr>
          <p:nvPr/>
        </p:nvSpPr>
        <p:spPr bwMode="auto">
          <a:xfrm rot="-5400000">
            <a:off x="-122237" y="4784725"/>
            <a:ext cx="1766887" cy="646113"/>
          </a:xfrm>
          <a:prstGeom prst="rect">
            <a:avLst/>
          </a:prstGeom>
          <a:noFill/>
          <a:ln w="9525">
            <a:noFill/>
            <a:miter lim="800000"/>
            <a:headEnd/>
            <a:tailEnd/>
          </a:ln>
        </p:spPr>
        <p:txBody>
          <a:bodyPr>
            <a:spAutoFit/>
          </a:bodyPr>
          <a:lstStyle/>
          <a:p>
            <a:pPr algn="ctr"/>
            <a:r>
              <a:rPr lang="ca-ES">
                <a:latin typeface="Calibri" pitchFamily="34" charset="0"/>
              </a:rPr>
              <a:t>MIG I LLARG TERMINI</a:t>
            </a:r>
            <a:endParaRPr lang="es-ES">
              <a:latin typeface="Calibri" pitchFamily="34" charset="0"/>
            </a:endParaRPr>
          </a:p>
        </p:txBody>
      </p:sp>
      <p:cxnSp>
        <p:nvCxnSpPr>
          <p:cNvPr id="25" name="Conector recto de flecha 24"/>
          <p:cNvCxnSpPr/>
          <p:nvPr/>
        </p:nvCxnSpPr>
        <p:spPr>
          <a:xfrm flipH="1">
            <a:off x="7450138" y="3038475"/>
            <a:ext cx="2281237" cy="1439863"/>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p:cNvCxnSpPr/>
          <p:nvPr/>
        </p:nvCxnSpPr>
        <p:spPr>
          <a:xfrm>
            <a:off x="7450138" y="3046413"/>
            <a:ext cx="2281237" cy="1431925"/>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ítulo 1"/>
          <p:cNvSpPr>
            <a:spLocks noGrp="1"/>
          </p:cNvSpPr>
          <p:nvPr>
            <p:ph type="title"/>
          </p:nvPr>
        </p:nvSpPr>
        <p:spPr/>
        <p:txBody>
          <a:bodyPr/>
          <a:lstStyle/>
          <a:p>
            <a:endParaRPr lang="es-ES" smtClean="0"/>
          </a:p>
        </p:txBody>
      </p:sp>
      <p:sp>
        <p:nvSpPr>
          <p:cNvPr id="34818" name="Marcador de contenido 2"/>
          <p:cNvSpPr>
            <a:spLocks noGrp="1"/>
          </p:cNvSpPr>
          <p:nvPr>
            <p:ph idx="1"/>
          </p:nvPr>
        </p:nvSpPr>
        <p:spPr/>
        <p:txBody>
          <a:bodyPr/>
          <a:lstStyle/>
          <a:p>
            <a:endParaRPr lang="es-ES" smtClean="0"/>
          </a:p>
        </p:txBody>
      </p:sp>
      <p:pic>
        <p:nvPicPr>
          <p:cNvPr id="34819" name="Imagen 3"/>
          <p:cNvPicPr>
            <a:picLocks noChangeAspect="1"/>
          </p:cNvPicPr>
          <p:nvPr/>
        </p:nvPicPr>
        <p:blipFill>
          <a:blip r:embed="rId2"/>
          <a:srcRect/>
          <a:stretch>
            <a:fillRect/>
          </a:stretch>
        </p:blipFill>
        <p:spPr bwMode="auto">
          <a:xfrm>
            <a:off x="0" y="0"/>
            <a:ext cx="11734800" cy="683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Imagen 7"/>
          <p:cNvPicPr>
            <a:picLocks noChangeAspect="1" noChangeArrowheads="1"/>
          </p:cNvPicPr>
          <p:nvPr/>
        </p:nvPicPr>
        <p:blipFill>
          <a:blip r:embed="rId2"/>
          <a:srcRect/>
          <a:stretch>
            <a:fillRect/>
          </a:stretch>
        </p:blipFill>
        <p:spPr bwMode="auto">
          <a:xfrm>
            <a:off x="0" y="0"/>
            <a:ext cx="9839325" cy="6875463"/>
          </a:xfrm>
          <a:prstGeom prst="rect">
            <a:avLst/>
          </a:prstGeom>
          <a:noFill/>
          <a:ln w="9525">
            <a:noFill/>
            <a:miter lim="800000"/>
            <a:headEnd/>
            <a:tailEnd/>
          </a:ln>
        </p:spPr>
      </p:pic>
      <p:sp>
        <p:nvSpPr>
          <p:cNvPr id="5" name="Elipse 4"/>
          <p:cNvSpPr/>
          <p:nvPr/>
        </p:nvSpPr>
        <p:spPr>
          <a:xfrm>
            <a:off x="5492750" y="808038"/>
            <a:ext cx="3775075" cy="169703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a-E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Imagen 1"/>
          <p:cNvPicPr>
            <a:picLocks noChangeAspect="1"/>
          </p:cNvPicPr>
          <p:nvPr/>
        </p:nvPicPr>
        <p:blipFill>
          <a:blip r:embed="rId2"/>
          <a:srcRect/>
          <a:stretch>
            <a:fillRect/>
          </a:stretch>
        </p:blipFill>
        <p:spPr bwMode="auto">
          <a:xfrm>
            <a:off x="6372225" y="1238250"/>
            <a:ext cx="5819775" cy="4406900"/>
          </a:xfrm>
          <a:prstGeom prst="rect">
            <a:avLst/>
          </a:prstGeom>
          <a:noFill/>
          <a:ln w="9525">
            <a:noFill/>
            <a:miter lim="800000"/>
            <a:headEnd/>
            <a:tailEnd/>
          </a:ln>
        </p:spPr>
      </p:pic>
      <p:pic>
        <p:nvPicPr>
          <p:cNvPr id="36866" name="Imagen 2"/>
          <p:cNvPicPr>
            <a:picLocks noChangeAspect="1"/>
          </p:cNvPicPr>
          <p:nvPr/>
        </p:nvPicPr>
        <p:blipFill>
          <a:blip r:embed="rId3"/>
          <a:srcRect/>
          <a:stretch>
            <a:fillRect/>
          </a:stretch>
        </p:blipFill>
        <p:spPr bwMode="auto">
          <a:xfrm>
            <a:off x="0" y="1238250"/>
            <a:ext cx="6269038" cy="4406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ítulo 1"/>
          <p:cNvSpPr>
            <a:spLocks noGrp="1"/>
          </p:cNvSpPr>
          <p:nvPr>
            <p:ph type="title"/>
          </p:nvPr>
        </p:nvSpPr>
        <p:spPr>
          <a:xfrm>
            <a:off x="547688" y="411163"/>
            <a:ext cx="10515600" cy="512762"/>
          </a:xfrm>
        </p:spPr>
        <p:txBody>
          <a:bodyPr/>
          <a:lstStyle/>
          <a:p>
            <a:r>
              <a:rPr lang="ca-ES" sz="1600" b="1" smtClean="0">
                <a:latin typeface="Open Sans"/>
                <a:ea typeface="Open Sans"/>
                <a:cs typeface="Open Sans"/>
              </a:rPr>
              <a:t>Calendari de treball: </a:t>
            </a:r>
            <a:endParaRPr lang="ca-ES" sz="2800" b="1" smtClean="0">
              <a:latin typeface="Open Sans"/>
              <a:ea typeface="Open Sans"/>
              <a:cs typeface="Open Sans"/>
            </a:endParaRPr>
          </a:p>
        </p:txBody>
      </p:sp>
      <p:pic>
        <p:nvPicPr>
          <p:cNvPr id="39938" name="Imagen 1"/>
          <p:cNvPicPr>
            <a:picLocks noChangeAspect="1"/>
          </p:cNvPicPr>
          <p:nvPr/>
        </p:nvPicPr>
        <p:blipFill>
          <a:blip r:embed="rId2"/>
          <a:srcRect/>
          <a:stretch>
            <a:fillRect/>
          </a:stretch>
        </p:blipFill>
        <p:spPr bwMode="auto">
          <a:xfrm>
            <a:off x="180975" y="849313"/>
            <a:ext cx="11831638" cy="5459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ítulo 1"/>
          <p:cNvSpPr>
            <a:spLocks noGrp="1"/>
          </p:cNvSpPr>
          <p:nvPr>
            <p:ph type="title"/>
          </p:nvPr>
        </p:nvSpPr>
        <p:spPr/>
        <p:txBody>
          <a:bodyPr/>
          <a:lstStyle/>
          <a:p>
            <a:r>
              <a:rPr lang="ca-ES" sz="2800" b="1" smtClean="0">
                <a:solidFill>
                  <a:schemeClr val="tx2"/>
                </a:solidFill>
                <a:latin typeface="Open Sans"/>
                <a:ea typeface="Open Sans"/>
                <a:cs typeface="Open Sans"/>
              </a:rPr>
              <a:t>Pla d’Acció: “Mar en Valor” vinculat a Mataró 2022</a:t>
            </a:r>
          </a:p>
        </p:txBody>
      </p:sp>
      <p:pic>
        <p:nvPicPr>
          <p:cNvPr id="40962" name="Imagen 4"/>
          <p:cNvPicPr>
            <a:picLocks noChangeAspect="1"/>
          </p:cNvPicPr>
          <p:nvPr/>
        </p:nvPicPr>
        <p:blipFill>
          <a:blip r:embed="rId2"/>
          <a:srcRect/>
          <a:stretch>
            <a:fillRect/>
          </a:stretch>
        </p:blipFill>
        <p:spPr bwMode="auto">
          <a:xfrm>
            <a:off x="838200" y="1328738"/>
            <a:ext cx="10515600" cy="5065712"/>
          </a:xfrm>
          <a:prstGeom prst="rect">
            <a:avLst/>
          </a:prstGeom>
          <a:noFill/>
          <a:ln w="9525">
            <a:noFill/>
            <a:miter lim="800000"/>
            <a:headEnd/>
            <a:tailEnd/>
          </a:ln>
        </p:spPr>
      </p:pic>
      <p:sp>
        <p:nvSpPr>
          <p:cNvPr id="40963" name="CuadroTexto 2"/>
          <p:cNvSpPr txBox="1">
            <a:spLocks noChangeArrowheads="1"/>
          </p:cNvSpPr>
          <p:nvPr/>
        </p:nvSpPr>
        <p:spPr bwMode="auto">
          <a:xfrm>
            <a:off x="898525" y="6394450"/>
            <a:ext cx="10375900" cy="368300"/>
          </a:xfrm>
          <a:prstGeom prst="rect">
            <a:avLst/>
          </a:prstGeom>
          <a:noFill/>
          <a:ln w="9525">
            <a:noFill/>
            <a:miter lim="800000"/>
            <a:headEnd/>
            <a:tailEnd/>
          </a:ln>
        </p:spPr>
        <p:txBody>
          <a:bodyPr>
            <a:spAutoFit/>
          </a:bodyPr>
          <a:lstStyle/>
          <a:p>
            <a:pPr algn="ctr"/>
            <a:r>
              <a:rPr lang="ca-ES">
                <a:latin typeface="Calibri" pitchFamily="34" charset="0"/>
              </a:rPr>
              <a:t>Oriol Biosca </a:t>
            </a:r>
            <a:r>
              <a:rPr lang="ca-ES">
                <a:latin typeface="Calibri" pitchFamily="34" charset="0"/>
                <a:hlinkClick r:id="rId3"/>
              </a:rPr>
              <a:t>obiosca@mcrit.com</a:t>
            </a:r>
            <a:r>
              <a:rPr lang="ca-ES">
                <a:latin typeface="Calibri" pitchFamily="34" charset="0"/>
              </a:rPr>
              <a:t>  -  Laura Noguera </a:t>
            </a:r>
            <a:r>
              <a:rPr lang="ca-ES">
                <a:latin typeface="Calibri" pitchFamily="34" charset="0"/>
                <a:hlinkClick r:id="rId4"/>
              </a:rPr>
              <a:t>lnoguera@mcrit.com</a:t>
            </a:r>
            <a:r>
              <a:rPr lang="ca-ES">
                <a:latin typeface="Calibri" pitchFamily="34" charset="0"/>
              </a:rPr>
              <a:t> </a:t>
            </a:r>
            <a:endParaRPr lang="es-ES">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ítulo 1"/>
          <p:cNvSpPr>
            <a:spLocks noGrp="1"/>
          </p:cNvSpPr>
          <p:nvPr>
            <p:ph type="title"/>
          </p:nvPr>
        </p:nvSpPr>
        <p:spPr>
          <a:xfrm>
            <a:off x="547688" y="246063"/>
            <a:ext cx="10515600" cy="512762"/>
          </a:xfrm>
        </p:spPr>
        <p:txBody>
          <a:bodyPr/>
          <a:lstStyle/>
          <a:p>
            <a:r>
              <a:rPr lang="ca-ES" sz="2000" b="1" smtClean="0">
                <a:solidFill>
                  <a:schemeClr val="tx2"/>
                </a:solidFill>
                <a:latin typeface="Open Sans"/>
                <a:ea typeface="Open Sans"/>
                <a:cs typeface="Open Sans"/>
              </a:rPr>
              <a:t>Revisió dels antecedents del projecte “Mar en Valor” </a:t>
            </a:r>
            <a:endParaRPr lang="ca-ES" sz="3600" b="1" smtClean="0">
              <a:solidFill>
                <a:schemeClr val="tx2"/>
              </a:solidFill>
              <a:latin typeface="Open Sans"/>
              <a:ea typeface="Open Sans"/>
              <a:cs typeface="Open Sans"/>
            </a:endParaRPr>
          </a:p>
        </p:txBody>
      </p:sp>
      <p:sp>
        <p:nvSpPr>
          <p:cNvPr id="16386" name="Marcador de contenido 2"/>
          <p:cNvSpPr>
            <a:spLocks noGrp="1"/>
          </p:cNvSpPr>
          <p:nvPr>
            <p:ph idx="1"/>
          </p:nvPr>
        </p:nvSpPr>
        <p:spPr>
          <a:xfrm>
            <a:off x="547688" y="923925"/>
            <a:ext cx="11096625" cy="5643563"/>
          </a:xfrm>
        </p:spPr>
        <p:txBody>
          <a:bodyPr/>
          <a:lstStyle/>
          <a:p>
            <a:r>
              <a:rPr lang="ca-ES" sz="1300" smtClean="0">
                <a:latin typeface="Open Sans"/>
                <a:ea typeface="Open Sans"/>
                <a:cs typeface="Open Sans"/>
              </a:rPr>
              <a:t>“Pla d’Actuació per a la Promoció de la Ciutat” - Ajuntament de Mataró 2004</a:t>
            </a:r>
          </a:p>
          <a:p>
            <a:r>
              <a:rPr lang="ca-ES" sz="1300" smtClean="0">
                <a:latin typeface="Open Sans"/>
                <a:ea typeface="Open Sans"/>
                <a:cs typeface="Open Sans"/>
              </a:rPr>
              <a:t>“Pla estratègic i Director del Consorci Port Mataró”: anàlisi exhaustiu del port, de les seves activitats, la seva ordenació i la possibilitat d’ampliació - Consorci Port Mataró i Ajuntament de Mataró 2009</a:t>
            </a:r>
          </a:p>
          <a:p>
            <a:r>
              <a:rPr lang="ca-ES" sz="1300" smtClean="0">
                <a:latin typeface="Open Sans"/>
                <a:ea typeface="Open Sans"/>
                <a:cs typeface="Open Sans"/>
              </a:rPr>
              <a:t>”Coneixement, Recerca, Formació i Capacitació: Tecnologies i Ciències de la Salut i Benestar” -   D. Jaumandreu, J. Mons, JM. Ramírez - Comissió Permanent Mataró Marítim Juny 2010</a:t>
            </a:r>
          </a:p>
          <a:p>
            <a:r>
              <a:rPr lang="ca-ES" sz="1300" smtClean="0">
                <a:latin typeface="Open Sans"/>
                <a:ea typeface="Open Sans"/>
                <a:cs typeface="Open Sans"/>
              </a:rPr>
              <a:t>“Anàlisi d’integració del Port de Mataró amb l’entorn urbà de Mataró i propostes d’actuació” IMPEM - Ajuntament de Mataró 2011</a:t>
            </a:r>
          </a:p>
          <a:p>
            <a:r>
              <a:rPr lang="ca-ES" sz="1300" smtClean="0">
                <a:latin typeface="Open Sans"/>
                <a:ea typeface="Open Sans"/>
                <a:cs typeface="Open Sans"/>
              </a:rPr>
              <a:t>“Necessitats de formació i noves oportunitats professionals derivades del projecte Maresme Maritim” -  Associació Maresme Marítim - Dr.Ripoll  2011</a:t>
            </a:r>
          </a:p>
          <a:p>
            <a:r>
              <a:rPr lang="ca-ES" sz="1300" smtClean="0">
                <a:latin typeface="Open Sans"/>
                <a:ea typeface="Open Sans"/>
                <a:cs typeface="Open Sans"/>
              </a:rPr>
              <a:t>“Maresme Marítim” - Associació Maresme Marítim 2011</a:t>
            </a:r>
          </a:p>
          <a:p>
            <a:r>
              <a:rPr lang="ca-ES" sz="1300" smtClean="0">
                <a:latin typeface="Open Sans"/>
                <a:ea typeface="Open Sans"/>
                <a:cs typeface="Open Sans"/>
              </a:rPr>
              <a:t>“Front Marítim de Mataró, pla estratègic per la identitat marítima municipal de Mataró” -  Ajuntament de Mataró 2013</a:t>
            </a:r>
          </a:p>
          <a:p>
            <a:r>
              <a:rPr lang="ca-ES" sz="1300" smtClean="0">
                <a:latin typeface="Open Sans"/>
                <a:ea typeface="Open Sans"/>
                <a:cs typeface="Open Sans"/>
              </a:rPr>
              <a:t>Informe estadístic de l’àmbit marítim del Maresme - Consell Comarcal desembre 2013</a:t>
            </a:r>
          </a:p>
          <a:p>
            <a:r>
              <a:rPr lang="ca-ES" sz="1300" smtClean="0">
                <a:latin typeface="Open Sans"/>
                <a:ea typeface="Open Sans"/>
                <a:cs typeface="Open Sans"/>
              </a:rPr>
              <a:t>“Revisió del Pla d’Actuació per a la Promoció de la Ciutat” - Ajuntament de Mataró 2014</a:t>
            </a:r>
          </a:p>
          <a:p>
            <a:r>
              <a:rPr lang="ca-ES" sz="1300" smtClean="0">
                <a:latin typeface="Open Sans"/>
                <a:ea typeface="Open Sans"/>
                <a:cs typeface="Open Sans"/>
              </a:rPr>
              <a:t>“Projecte Marésmés. Impuls i innovació de l’àmbit marítim empresarial i ocupacional del Maresme” IMPEM - Ajuntament de Mataró 2013</a:t>
            </a:r>
          </a:p>
          <a:p>
            <a:r>
              <a:rPr lang="ca-ES" sz="1300" smtClean="0">
                <a:latin typeface="Open Sans"/>
                <a:ea typeface="Open Sans"/>
                <a:cs typeface="Open Sans"/>
              </a:rPr>
              <a:t>PPT Jornada Logística i Negocis Marítims - Maresme Marítim 16 maig 2014</a:t>
            </a:r>
          </a:p>
          <a:p>
            <a:r>
              <a:rPr lang="ca-ES" sz="1300" smtClean="0">
                <a:latin typeface="Open Sans"/>
                <a:ea typeface="Open Sans"/>
                <a:cs typeface="Open Sans"/>
              </a:rPr>
              <a:t>“Pla de Projecció Exterior de la ciutat de Mataró”: reflexió i concreció estratègica d’internacionalització de la ciutat -  Ajuntament de Mataró 2015</a:t>
            </a:r>
          </a:p>
          <a:p>
            <a:r>
              <a:rPr lang="ca-ES" sz="1300" smtClean="0">
                <a:latin typeface="Open Sans"/>
                <a:ea typeface="Open Sans"/>
                <a:cs typeface="Open Sans"/>
              </a:rPr>
              <a:t>“Pla Estratègic del Port de Mataró 2016-2030” -  Port Mataró / Mcrit 2017</a:t>
            </a:r>
          </a:p>
          <a:p>
            <a:r>
              <a:rPr lang="ca-ES" sz="1300" smtClean="0">
                <a:latin typeface="Open Sans"/>
                <a:ea typeface="Open Sans"/>
                <a:cs typeface="Open Sans"/>
              </a:rPr>
              <a:t>“Pla d’Acció 2017” - Ajuntament de Mataró  versió definitiva febrer 2017 </a:t>
            </a:r>
          </a:p>
          <a:p>
            <a:r>
              <a:rPr lang="ca-ES" sz="1300" smtClean="0">
                <a:latin typeface="Open Sans"/>
                <a:ea typeface="Open Sans"/>
                <a:cs typeface="Open Sans"/>
              </a:rPr>
              <a:t>“Pla Estratègic Mataró 2022 “ - Ajuntament de Mataró  juliol 2017 </a:t>
            </a:r>
          </a:p>
          <a:p>
            <a:r>
              <a:rPr lang="ca-ES" sz="1300" smtClean="0">
                <a:latin typeface="Open Sans"/>
                <a:ea typeface="Open Sans"/>
                <a:cs typeface="Open Sans"/>
              </a:rPr>
              <a:t>Informe executiu Mataró Platges - Ajuntament de Mataró / MDK setembre 2017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ítulo 1"/>
          <p:cNvSpPr>
            <a:spLocks noGrp="1"/>
          </p:cNvSpPr>
          <p:nvPr>
            <p:ph type="title"/>
          </p:nvPr>
        </p:nvSpPr>
        <p:spPr>
          <a:xfrm>
            <a:off x="547688" y="411163"/>
            <a:ext cx="10515600" cy="512762"/>
          </a:xfrm>
        </p:spPr>
        <p:txBody>
          <a:bodyPr/>
          <a:lstStyle/>
          <a:p>
            <a:r>
              <a:rPr lang="ca-ES" sz="1600" b="1" smtClean="0">
                <a:solidFill>
                  <a:schemeClr val="tx2"/>
                </a:solidFill>
                <a:latin typeface="Open Sans"/>
                <a:ea typeface="Open Sans"/>
                <a:cs typeface="Open Sans"/>
              </a:rPr>
              <a:t>Antecedents del projecte “Mar en Valor”: </a:t>
            </a:r>
            <a:endParaRPr lang="ca-ES" sz="2800" b="1" smtClean="0">
              <a:solidFill>
                <a:schemeClr val="tx2"/>
              </a:solidFill>
              <a:latin typeface="Open Sans"/>
              <a:ea typeface="Open Sans"/>
              <a:cs typeface="Open Sans"/>
            </a:endParaRPr>
          </a:p>
        </p:txBody>
      </p:sp>
      <p:sp>
        <p:nvSpPr>
          <p:cNvPr id="4" name="Marcador de contenido 3"/>
          <p:cNvSpPr>
            <a:spLocks noGrp="1"/>
          </p:cNvSpPr>
          <p:nvPr>
            <p:ph idx="1"/>
          </p:nvPr>
        </p:nvSpPr>
        <p:spPr>
          <a:xfrm>
            <a:off x="547688" y="923925"/>
            <a:ext cx="11160125" cy="5848350"/>
          </a:xfrm>
        </p:spPr>
        <p:txBody>
          <a:bodyPr rtlCol="0">
            <a:normAutofit lnSpcReduction="10000"/>
          </a:bodyPr>
          <a:lstStyle/>
          <a:p>
            <a:pPr marL="0" indent="0" fontAlgn="auto">
              <a:lnSpc>
                <a:spcPct val="150000"/>
              </a:lnSpc>
              <a:spcAft>
                <a:spcPts val="0"/>
              </a:spcAft>
              <a:buFont typeface="Arial" panose="020B0604020202020204" pitchFamily="34" charset="0"/>
              <a:buNone/>
              <a:defRPr/>
            </a:pPr>
            <a:r>
              <a:rPr lang="ca-ES" sz="1300" b="1" dirty="0" smtClean="0">
                <a:latin typeface="Open Sans" panose="020B0606030504020204" pitchFamily="34" charset="0"/>
                <a:ea typeface="Open Sans" panose="020B0606030504020204" pitchFamily="34" charset="0"/>
                <a:cs typeface="Open Sans" panose="020B0606030504020204" pitchFamily="34" charset="0"/>
              </a:rPr>
              <a:t>Reflexió i Planificació Estratègica. Mataró 2022 – Ajuntament de Mataró (2017). </a:t>
            </a:r>
            <a:r>
              <a:rPr lang="ca-ES" sz="1200" dirty="0" smtClean="0">
                <a:latin typeface="Open Sans" panose="020B0606030504020204" pitchFamily="34" charset="0"/>
                <a:ea typeface="Open Sans" panose="020B0606030504020204" pitchFamily="34" charset="0"/>
                <a:cs typeface="Open Sans" panose="020B0606030504020204" pitchFamily="34" charset="0"/>
              </a:rPr>
              <a:t>Necessitat </a:t>
            </a:r>
            <a:r>
              <a:rPr lang="ca-ES" sz="1200" dirty="0">
                <a:latin typeface="Open Sans" panose="020B0606030504020204" pitchFamily="34" charset="0"/>
                <a:ea typeface="Open Sans" panose="020B0606030504020204" pitchFamily="34" charset="0"/>
                <a:cs typeface="Open Sans" panose="020B0606030504020204" pitchFamily="34" charset="0"/>
              </a:rPr>
              <a:t>de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generar ocupació i capacitació</a:t>
            </a:r>
            <a:r>
              <a:rPr lang="ca-ES" sz="1200" dirty="0">
                <a:latin typeface="Open Sans" panose="020B0606030504020204" pitchFamily="34" charset="0"/>
                <a:ea typeface="Open Sans" panose="020B0606030504020204" pitchFamily="34" charset="0"/>
                <a:cs typeface="Open Sans" panose="020B0606030504020204" pitchFamily="34" charset="0"/>
              </a:rPr>
              <a:t>. </a:t>
            </a:r>
            <a:r>
              <a:rPr lang="ca-ES" sz="1200" dirty="0" smtClean="0">
                <a:latin typeface="Open Sans" panose="020B0606030504020204" pitchFamily="34" charset="0"/>
                <a:ea typeface="Open Sans" panose="020B0606030504020204" pitchFamily="34" charset="0"/>
                <a:cs typeface="Open Sans" panose="020B0606030504020204" pitchFamily="34" charset="0"/>
              </a:rPr>
              <a:t>Foment </a:t>
            </a:r>
            <a:r>
              <a:rPr lang="ca-ES" sz="1200" dirty="0">
                <a:latin typeface="Open Sans" panose="020B0606030504020204" pitchFamily="34" charset="0"/>
                <a:ea typeface="Open Sans" panose="020B0606030504020204" pitchFamily="34" charset="0"/>
                <a:cs typeface="Open Sans" panose="020B0606030504020204" pitchFamily="34" charset="0"/>
              </a:rPr>
              <a:t>de la </a:t>
            </a:r>
            <a:r>
              <a:rPr lang="ca-ES"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vinculació territorial</a:t>
            </a:r>
            <a:r>
              <a:rPr lang="ca-ES" sz="1200" dirty="0" smtClean="0">
                <a:latin typeface="Open Sans" panose="020B0606030504020204" pitchFamily="34" charset="0"/>
                <a:ea typeface="Open Sans" panose="020B0606030504020204" pitchFamily="34" charset="0"/>
                <a:cs typeface="Open Sans" panose="020B0606030504020204" pitchFamily="34" charset="0"/>
              </a:rPr>
              <a:t>.  </a:t>
            </a:r>
            <a:r>
              <a:rPr lang="ca-ES" sz="1200" dirty="0">
                <a:latin typeface="Open Sans" panose="020B0606030504020204" pitchFamily="34" charset="0"/>
                <a:ea typeface="Open Sans" panose="020B0606030504020204" pitchFamily="34" charset="0"/>
                <a:cs typeface="Open Sans" panose="020B0606030504020204" pitchFamily="34" charset="0"/>
              </a:rPr>
              <a:t>Millora de la intervenció integral per a la convivència i enfortiment de la cohesió social</a:t>
            </a:r>
            <a:r>
              <a:rPr lang="ca-ES" sz="1200" dirty="0" smtClean="0">
                <a:latin typeface="Open Sans" panose="020B0606030504020204" pitchFamily="34" charset="0"/>
                <a:ea typeface="Open Sans" panose="020B0606030504020204" pitchFamily="34" charset="0"/>
                <a:cs typeface="Open Sans" panose="020B0606030504020204" pitchFamily="34" charset="0"/>
              </a:rPr>
              <a:t>. Especialització </a:t>
            </a:r>
            <a:r>
              <a:rPr lang="ca-ES" sz="1200" dirty="0">
                <a:latin typeface="Open Sans" panose="020B0606030504020204" pitchFamily="34" charset="0"/>
                <a:ea typeface="Open Sans" panose="020B0606030504020204" pitchFamily="34" charset="0"/>
                <a:cs typeface="Open Sans" panose="020B0606030504020204" pitchFamily="34" charset="0"/>
              </a:rPr>
              <a:t>i </a:t>
            </a:r>
            <a:r>
              <a:rPr lang="ca-ES" sz="1200" dirty="0" smtClean="0">
                <a:latin typeface="Open Sans" panose="020B0606030504020204" pitchFamily="34" charset="0"/>
                <a:ea typeface="Open Sans" panose="020B0606030504020204" pitchFamily="34" charset="0"/>
                <a:cs typeface="Open Sans" panose="020B0606030504020204" pitchFamily="34" charset="0"/>
              </a:rPr>
              <a:t>innovació en el tèxtil</a:t>
            </a:r>
            <a:r>
              <a:rPr lang="ca-ES" sz="1200" dirty="0">
                <a:latin typeface="Open Sans" panose="020B0606030504020204" pitchFamily="34" charset="0"/>
                <a:ea typeface="Open Sans" panose="020B0606030504020204" pitchFamily="34" charset="0"/>
                <a:cs typeface="Open Sans" panose="020B0606030504020204" pitchFamily="34" charset="0"/>
              </a:rPr>
              <a:t>, sociosanitari, </a:t>
            </a:r>
            <a:r>
              <a:rPr lang="ca-ES"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esport i el turisme</a:t>
            </a:r>
            <a:r>
              <a:rPr lang="ca-ES" sz="1200" dirty="0" smtClean="0">
                <a:latin typeface="Open Sans" panose="020B0606030504020204" pitchFamily="34" charset="0"/>
                <a:ea typeface="Open Sans" panose="020B0606030504020204" pitchFamily="34" charset="0"/>
                <a:cs typeface="Open Sans" panose="020B0606030504020204" pitchFamily="34" charset="0"/>
              </a:rPr>
              <a:t>, àmbits que han </a:t>
            </a:r>
            <a:r>
              <a:rPr lang="ca-ES" sz="1200" dirty="0">
                <a:latin typeface="Open Sans" panose="020B0606030504020204" pitchFamily="34" charset="0"/>
                <a:ea typeface="Open Sans" panose="020B0606030504020204" pitchFamily="34" charset="0"/>
                <a:cs typeface="Open Sans" panose="020B0606030504020204" pitchFamily="34" charset="0"/>
              </a:rPr>
              <a:t>de liderar els processos d’innovació</a:t>
            </a:r>
            <a:r>
              <a:rPr lang="ca-ES" sz="1200" dirty="0" smtClean="0">
                <a:latin typeface="Open Sans" panose="020B0606030504020204" pitchFamily="34" charset="0"/>
                <a:ea typeface="Open Sans" panose="020B0606030504020204" pitchFamily="34" charset="0"/>
                <a:cs typeface="Open Sans" panose="020B0606030504020204" pitchFamily="34" charset="0"/>
              </a:rPr>
              <a:t>. </a:t>
            </a:r>
            <a:r>
              <a:rPr lang="ca-ES"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Reforç</a:t>
            </a:r>
            <a:r>
              <a:rPr lang="ca-ES"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imatge i nou relat de la ciutat</a:t>
            </a:r>
            <a:r>
              <a:rPr lang="ca-ES"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r>
              <a:rPr lang="ca-ES" sz="1200" dirty="0">
                <a:latin typeface="Open Sans" panose="020B0606030504020204" pitchFamily="34" charset="0"/>
                <a:ea typeface="Open Sans" panose="020B0606030504020204" pitchFamily="34" charset="0"/>
                <a:cs typeface="Open Sans" panose="020B0606030504020204" pitchFamily="34" charset="0"/>
              </a:rPr>
              <a:t> </a:t>
            </a:r>
            <a:endParaRPr lang="ca-ES" sz="1200"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lnSpc>
                <a:spcPct val="150000"/>
              </a:lnSpc>
              <a:spcAft>
                <a:spcPts val="0"/>
              </a:spcAft>
              <a:buFont typeface="Arial" panose="020B0604020202020204" pitchFamily="34" charset="0"/>
              <a:buNone/>
              <a:defRPr/>
            </a:pPr>
            <a:endParaRPr lang="ca-ES" sz="1200"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lnSpc>
                <a:spcPct val="150000"/>
              </a:lnSpc>
              <a:spcAft>
                <a:spcPts val="0"/>
              </a:spcAft>
              <a:buFont typeface="Arial" panose="020B0604020202020204" pitchFamily="34" charset="0"/>
              <a:buNone/>
              <a:defRPr/>
            </a:pPr>
            <a:r>
              <a:rPr lang="ca-ES" sz="1300" b="1" dirty="0">
                <a:latin typeface="Open Sans" panose="020B0606030504020204" pitchFamily="34" charset="0"/>
                <a:ea typeface="Open Sans" panose="020B0606030504020204" pitchFamily="34" charset="0"/>
                <a:cs typeface="Open Sans" panose="020B0606030504020204" pitchFamily="34" charset="0"/>
              </a:rPr>
              <a:t>Pla Estratègic 2016 – 2030 del Port de Mataró – Consorci Port de Mataró (2017). </a:t>
            </a:r>
            <a:r>
              <a:rPr lang="ca-ES" sz="1200" dirty="0">
                <a:latin typeface="Open Sans" panose="020B0606030504020204" pitchFamily="34" charset="0"/>
                <a:ea typeface="Open Sans" panose="020B0606030504020204" pitchFamily="34" charset="0"/>
                <a:cs typeface="Open Sans" panose="020B0606030504020204" pitchFamily="34" charset="0"/>
              </a:rPr>
              <a:t>Impulsar </a:t>
            </a:r>
            <a:r>
              <a:rPr lang="ca-ES"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activitat comercial </a:t>
            </a:r>
            <a:r>
              <a:rPr lang="ca-ES" sz="1200" dirty="0">
                <a:latin typeface="Open Sans" panose="020B0606030504020204" pitchFamily="34" charset="0"/>
                <a:ea typeface="Open Sans" panose="020B0606030504020204" pitchFamily="34" charset="0"/>
                <a:cs typeface="Open Sans" panose="020B0606030504020204" pitchFamily="34" charset="0"/>
              </a:rPr>
              <a:t>de qualitat, Gestió activa i oberta a la ciutat del Port. Promoure i finançar </a:t>
            </a:r>
            <a:r>
              <a:rPr lang="ca-ES"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activitats d’interès social i econòmic vinculades a les activitats nàutiques</a:t>
            </a:r>
            <a:r>
              <a:rPr lang="ca-ES" sz="1200" dirty="0">
                <a:latin typeface="Open Sans" panose="020B0606030504020204" pitchFamily="34" charset="0"/>
                <a:ea typeface="Open Sans" panose="020B0606030504020204" pitchFamily="34" charset="0"/>
                <a:cs typeface="Open Sans" panose="020B0606030504020204" pitchFamily="34" charset="0"/>
              </a:rPr>
              <a:t>. El port com equipament públic multiserveis lligada a la seva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connexió amb la ciutat </a:t>
            </a:r>
            <a:r>
              <a:rPr lang="ca-ES" sz="1200" dirty="0">
                <a:latin typeface="Open Sans" panose="020B0606030504020204" pitchFamily="34" charset="0"/>
                <a:ea typeface="Open Sans" panose="020B0606030504020204" pitchFamily="34" charset="0"/>
                <a:cs typeface="Open Sans" panose="020B0606030504020204" pitchFamily="34" charset="0"/>
              </a:rPr>
              <a:t>a més de l’activitat nàutica i el front marítim de la ciutat</a:t>
            </a:r>
            <a:r>
              <a:rPr lang="ca-ES" sz="1200" dirty="0" smtClean="0">
                <a:latin typeface="Open Sans" panose="020B0606030504020204" pitchFamily="34" charset="0"/>
                <a:ea typeface="Open Sans" panose="020B0606030504020204" pitchFamily="34" charset="0"/>
                <a:cs typeface="Open Sans" panose="020B0606030504020204" pitchFamily="34" charset="0"/>
              </a:rPr>
              <a:t>.</a:t>
            </a:r>
          </a:p>
          <a:p>
            <a:pPr marL="0" indent="0" fontAlgn="auto">
              <a:lnSpc>
                <a:spcPct val="150000"/>
              </a:lnSpc>
              <a:spcAft>
                <a:spcPts val="0"/>
              </a:spcAft>
              <a:buFont typeface="Arial" panose="020B0604020202020204" pitchFamily="34" charset="0"/>
              <a:buNone/>
              <a:defRPr/>
            </a:pPr>
            <a:endParaRPr lang="ca-ES" sz="12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lnSpc>
                <a:spcPct val="150000"/>
              </a:lnSpc>
              <a:spcAft>
                <a:spcPts val="0"/>
              </a:spcAft>
              <a:buFont typeface="Arial" panose="020B0604020202020204" pitchFamily="34" charset="0"/>
              <a:buNone/>
              <a:defRPr/>
            </a:pPr>
            <a:r>
              <a:rPr lang="ca-ES" sz="1300" b="1" dirty="0">
                <a:latin typeface="Open Sans" panose="020B0606030504020204" pitchFamily="34" charset="0"/>
                <a:ea typeface="Open Sans" panose="020B0606030504020204" pitchFamily="34" charset="0"/>
                <a:cs typeface="Open Sans" panose="020B0606030504020204" pitchFamily="34" charset="0"/>
              </a:rPr>
              <a:t>Pla de Projecció Exterior de la Ciutat de Mataró – Ajuntament de Mataró &amp; </a:t>
            </a:r>
            <a:r>
              <a:rPr lang="ca-ES" sz="1300" b="1" dirty="0" err="1">
                <a:latin typeface="Open Sans" panose="020B0606030504020204" pitchFamily="34" charset="0"/>
                <a:ea typeface="Open Sans" panose="020B0606030504020204" pitchFamily="34" charset="0"/>
                <a:cs typeface="Open Sans" panose="020B0606030504020204" pitchFamily="34" charset="0"/>
              </a:rPr>
              <a:t>Tecnocampus</a:t>
            </a:r>
            <a:r>
              <a:rPr lang="ca-ES" sz="1300" b="1" dirty="0">
                <a:latin typeface="Open Sans" panose="020B0606030504020204" pitchFamily="34" charset="0"/>
                <a:ea typeface="Open Sans" panose="020B0606030504020204" pitchFamily="34" charset="0"/>
                <a:cs typeface="Open Sans" panose="020B0606030504020204" pitchFamily="34" charset="0"/>
              </a:rPr>
              <a:t> (2015). </a:t>
            </a:r>
            <a:r>
              <a:rPr lang="ca-ES" sz="1200" dirty="0">
                <a:latin typeface="Open Sans" panose="020B0606030504020204" pitchFamily="34" charset="0"/>
                <a:ea typeface="Open Sans" panose="020B0606030504020204" pitchFamily="34" charset="0"/>
                <a:cs typeface="Open Sans" panose="020B0606030504020204" pitchFamily="34" charset="0"/>
              </a:rPr>
              <a:t>Mataró – “Ciutat Mediterrània”: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dotar al front marítim i al port de Mataró d’una rellevància </a:t>
            </a:r>
            <a:r>
              <a:rPr lang="ca-ES"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 nivell internacional vinculada a la reparació d’eslores mitjanes i impulsar els sectors empresarials vinculats al mar; promoure el turisme</a:t>
            </a:r>
            <a:r>
              <a:rPr lang="ca-ES" sz="1200" dirty="0">
                <a:latin typeface="Open Sans" panose="020B0606030504020204" pitchFamily="34" charset="0"/>
                <a:ea typeface="Open Sans" panose="020B0606030504020204" pitchFamily="34" charset="0"/>
                <a:cs typeface="Open Sans" panose="020B0606030504020204" pitchFamily="34" charset="0"/>
              </a:rPr>
              <a:t>. </a:t>
            </a:r>
            <a:endParaRPr lang="ca-ES" sz="1200"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lnSpc>
                <a:spcPct val="150000"/>
              </a:lnSpc>
              <a:spcAft>
                <a:spcPts val="0"/>
              </a:spcAft>
              <a:buFont typeface="Arial" panose="020B0604020202020204" pitchFamily="34" charset="0"/>
              <a:buNone/>
              <a:defRPr/>
            </a:pPr>
            <a:endParaRPr lang="ca-ES" sz="12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lnSpc>
                <a:spcPct val="150000"/>
              </a:lnSpc>
              <a:spcAft>
                <a:spcPts val="0"/>
              </a:spcAft>
              <a:buFont typeface="Arial" panose="020B0604020202020204" pitchFamily="34" charset="0"/>
              <a:buNone/>
              <a:defRPr/>
            </a:pPr>
            <a:r>
              <a:rPr lang="ca-ES" sz="1300" b="1" dirty="0">
                <a:latin typeface="Open Sans" panose="020B0606030504020204" pitchFamily="34" charset="0"/>
                <a:ea typeface="Open Sans" panose="020B0606030504020204" pitchFamily="34" charset="0"/>
                <a:cs typeface="Open Sans" panose="020B0606030504020204" pitchFamily="34" charset="0"/>
              </a:rPr>
              <a:t>Revisió del Pla d’Actuació per a la Promoció de la ciutat de Mataró (2014). </a:t>
            </a:r>
            <a:r>
              <a:rPr lang="ca-ES" sz="1200" dirty="0">
                <a:latin typeface="Open Sans" panose="020B0606030504020204" pitchFamily="34" charset="0"/>
                <a:ea typeface="Open Sans" panose="020B0606030504020204" pitchFamily="34" charset="0"/>
                <a:cs typeface="Open Sans" panose="020B0606030504020204" pitchFamily="34" charset="0"/>
              </a:rPr>
              <a:t>Consolidar Mataró com a destinació turística ha de permet avançar cap a la diversificació dels seus motors de creixement i sobretot potenciar de forma sinèrgica el paper de la ciutat com a centre de serveis de tot tipus. El turisme té un paper dinamitzador d’altres sectors. Model propi.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L’estratègia de desenvolupament turístic ha de ser molt focalitzada</a:t>
            </a:r>
            <a:r>
              <a:rPr lang="ca-ES"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territorialment amb la creació d’una zona turística territorialment concentrada</a:t>
            </a:r>
            <a:r>
              <a:rPr lang="ca-ES" sz="1200" dirty="0">
                <a:latin typeface="Open Sans" panose="020B0606030504020204" pitchFamily="34" charset="0"/>
                <a:ea typeface="Open Sans" panose="020B0606030504020204" pitchFamily="34" charset="0"/>
                <a:cs typeface="Open Sans" panose="020B0606030504020204" pitchFamily="34" charset="0"/>
              </a:rPr>
              <a:t>, i comercialment, concentrant-se en els productes. </a:t>
            </a:r>
          </a:p>
          <a:p>
            <a:pPr marL="0" indent="0" fontAlgn="auto">
              <a:lnSpc>
                <a:spcPct val="150000"/>
              </a:lnSpc>
              <a:spcAft>
                <a:spcPts val="0"/>
              </a:spcAft>
              <a:buFont typeface="Arial" panose="020B0604020202020204" pitchFamily="34" charset="0"/>
              <a:buNone/>
              <a:defRPr/>
            </a:pPr>
            <a:endParaRPr lang="ca-ES" sz="12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lnSpc>
                <a:spcPct val="150000"/>
              </a:lnSpc>
              <a:spcAft>
                <a:spcPts val="0"/>
              </a:spcAft>
              <a:buFont typeface="Arial" panose="020B0604020202020204" pitchFamily="34" charset="0"/>
              <a:buNone/>
              <a:defRPr/>
            </a:pPr>
            <a:endParaRPr lang="ca-ES" sz="12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lnSpc>
                <a:spcPct val="150000"/>
              </a:lnSpc>
              <a:spcAft>
                <a:spcPts val="0"/>
              </a:spcAft>
              <a:buFont typeface="Arial" panose="020B0604020202020204" pitchFamily="34" charset="0"/>
              <a:buNone/>
              <a:defRPr/>
            </a:pPr>
            <a:endParaRPr lang="ca-ES" sz="1200"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2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2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300" i="1"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ítulo 1"/>
          <p:cNvSpPr>
            <a:spLocks noGrp="1"/>
          </p:cNvSpPr>
          <p:nvPr>
            <p:ph type="title"/>
          </p:nvPr>
        </p:nvSpPr>
        <p:spPr>
          <a:xfrm>
            <a:off x="547688" y="411163"/>
            <a:ext cx="10515600" cy="512762"/>
          </a:xfrm>
        </p:spPr>
        <p:txBody>
          <a:bodyPr/>
          <a:lstStyle/>
          <a:p>
            <a:r>
              <a:rPr lang="ca-ES" sz="1600" b="1" smtClean="0">
                <a:solidFill>
                  <a:schemeClr val="tx2"/>
                </a:solidFill>
                <a:latin typeface="Open Sans"/>
                <a:ea typeface="Open Sans"/>
                <a:cs typeface="Open Sans"/>
              </a:rPr>
              <a:t>Antecedents del projecte “Mar en Valor”: </a:t>
            </a:r>
            <a:endParaRPr lang="ca-ES" sz="2800" b="1" smtClean="0">
              <a:solidFill>
                <a:schemeClr val="tx2"/>
              </a:solidFill>
              <a:latin typeface="Open Sans"/>
              <a:ea typeface="Open Sans"/>
              <a:cs typeface="Open Sans"/>
            </a:endParaRPr>
          </a:p>
        </p:txBody>
      </p:sp>
      <p:sp>
        <p:nvSpPr>
          <p:cNvPr id="18434" name="Marcador de contenido 3"/>
          <p:cNvSpPr>
            <a:spLocks noGrp="1"/>
          </p:cNvSpPr>
          <p:nvPr>
            <p:ph idx="1"/>
          </p:nvPr>
        </p:nvSpPr>
        <p:spPr>
          <a:xfrm>
            <a:off x="547688" y="923925"/>
            <a:ext cx="11160125" cy="5522913"/>
          </a:xfrm>
        </p:spPr>
        <p:txBody>
          <a:bodyPr/>
          <a:lstStyle/>
          <a:p>
            <a:pPr marL="0" indent="0">
              <a:lnSpc>
                <a:spcPct val="150000"/>
              </a:lnSpc>
              <a:buFont typeface="Arial" charset="0"/>
              <a:buNone/>
            </a:pPr>
            <a:r>
              <a:rPr lang="ca-ES" sz="1300" b="1" smtClean="0">
                <a:latin typeface="Open Sans"/>
                <a:ea typeface="Open Sans"/>
                <a:cs typeface="Open Sans"/>
              </a:rPr>
              <a:t>Pla Estratègic per la Identitat Marítima Municipal de Mataró – Carles Fillat (2013). </a:t>
            </a:r>
            <a:r>
              <a:rPr lang="ca-ES" sz="1200" smtClean="0">
                <a:latin typeface="Open Sans"/>
                <a:ea typeface="Open Sans"/>
                <a:cs typeface="Open Sans"/>
              </a:rPr>
              <a:t>Crear estratègies vinculades al turisme i l’oci, la indústria marítima, els serveis nàutics, la formació, el coneixement o la recerca per treure </a:t>
            </a:r>
            <a:r>
              <a:rPr lang="ca-ES" sz="1200" b="1" smtClean="0">
                <a:solidFill>
                  <a:srgbClr val="0070C0"/>
                </a:solidFill>
                <a:latin typeface="Open Sans"/>
                <a:ea typeface="Open Sans"/>
                <a:cs typeface="Open Sans"/>
              </a:rPr>
              <a:t>profit d’un dels grans potencials a la façana litoral</a:t>
            </a:r>
            <a:r>
              <a:rPr lang="ca-ES" sz="1200" smtClean="0">
                <a:latin typeface="Open Sans"/>
                <a:ea typeface="Open Sans"/>
                <a:cs typeface="Open Sans"/>
              </a:rPr>
              <a:t>. Potenciar el front marítim i el port com a motors econòmics de la ciutat. Formular un </a:t>
            </a:r>
            <a:r>
              <a:rPr lang="ca-ES" sz="1200" b="1" smtClean="0">
                <a:solidFill>
                  <a:srgbClr val="0070C0"/>
                </a:solidFill>
                <a:latin typeface="Open Sans"/>
                <a:ea typeface="Open Sans"/>
                <a:cs typeface="Open Sans"/>
              </a:rPr>
              <a:t>Pla de dinamització i d’usos del Port de Mataró </a:t>
            </a:r>
            <a:r>
              <a:rPr lang="ca-ES" sz="1200" smtClean="0">
                <a:latin typeface="Open Sans"/>
                <a:ea typeface="Open Sans"/>
                <a:cs typeface="Open Sans"/>
              </a:rPr>
              <a:t>que en faciliti la integració i l’apropament al municipi</a:t>
            </a:r>
            <a:r>
              <a:rPr lang="ca-ES" sz="1600" smtClean="0">
                <a:latin typeface="Open Sans"/>
                <a:ea typeface="Open Sans"/>
                <a:cs typeface="Open Sans"/>
              </a:rPr>
              <a:t>. </a:t>
            </a:r>
            <a:r>
              <a:rPr lang="ca-ES" sz="1600" b="1" smtClean="0">
                <a:solidFill>
                  <a:srgbClr val="0070C0"/>
                </a:solidFill>
                <a:latin typeface="Open Sans"/>
                <a:ea typeface="Open Sans"/>
                <a:cs typeface="Open Sans"/>
              </a:rPr>
              <a:t>Obrir el Port a la ciutat procurant integrar-lo amb el nucli urbà</a:t>
            </a:r>
            <a:r>
              <a:rPr lang="ca-ES" sz="1200" smtClean="0">
                <a:latin typeface="Open Sans"/>
                <a:ea typeface="Open Sans"/>
                <a:cs typeface="Open Sans"/>
              </a:rPr>
              <a:t>, que la ciutat se’l faci seu. L’anella conformada pel front de mar s’ha de convertir en l’anella verda de Mataró.</a:t>
            </a:r>
          </a:p>
          <a:p>
            <a:pPr marL="0" indent="0">
              <a:lnSpc>
                <a:spcPct val="150000"/>
              </a:lnSpc>
              <a:buFont typeface="Arial" charset="0"/>
              <a:buNone/>
            </a:pPr>
            <a:endParaRPr lang="ca-ES" sz="1200" smtClean="0">
              <a:latin typeface="Open Sans"/>
              <a:ea typeface="Open Sans"/>
              <a:cs typeface="Open Sans"/>
            </a:endParaRPr>
          </a:p>
          <a:p>
            <a:pPr marL="0" indent="0">
              <a:lnSpc>
                <a:spcPct val="150000"/>
              </a:lnSpc>
              <a:buFont typeface="Arial" charset="0"/>
              <a:buNone/>
            </a:pPr>
            <a:r>
              <a:rPr lang="ca-ES" sz="1300" b="1" smtClean="0">
                <a:latin typeface="Open Sans"/>
                <a:ea typeface="Open Sans"/>
                <a:cs typeface="Open Sans"/>
              </a:rPr>
              <a:t>Necessitats de formació i noves oportunitats professionals derivades del projecte “Maresme Marítim” – Joan Ripoll (2011). </a:t>
            </a:r>
            <a:r>
              <a:rPr lang="ca-ES" sz="1200" smtClean="0">
                <a:latin typeface="Open Sans"/>
                <a:ea typeface="Open Sans"/>
                <a:cs typeface="Open Sans"/>
              </a:rPr>
              <a:t>Els ports esportius com a bases per consolidar el turisme de qualitat. El </a:t>
            </a:r>
            <a:r>
              <a:rPr lang="ca-ES" sz="1200" b="1" smtClean="0">
                <a:solidFill>
                  <a:srgbClr val="0070C0"/>
                </a:solidFill>
                <a:latin typeface="Open Sans"/>
                <a:ea typeface="Open Sans"/>
                <a:cs typeface="Open Sans"/>
              </a:rPr>
              <a:t>negoci repair &amp; refit</a:t>
            </a:r>
            <a:r>
              <a:rPr lang="ca-ES" sz="1200" smtClean="0">
                <a:latin typeface="Open Sans"/>
                <a:ea typeface="Open Sans"/>
                <a:cs typeface="Open Sans"/>
              </a:rPr>
              <a:t>, </a:t>
            </a:r>
            <a:r>
              <a:rPr lang="ca-ES" sz="1200" b="1" smtClean="0">
                <a:solidFill>
                  <a:srgbClr val="0070C0"/>
                </a:solidFill>
                <a:latin typeface="Open Sans"/>
                <a:ea typeface="Open Sans"/>
                <a:cs typeface="Open Sans"/>
              </a:rPr>
              <a:t>complementant Barcelona</a:t>
            </a:r>
            <a:r>
              <a:rPr lang="ca-ES" sz="1200" smtClean="0">
                <a:latin typeface="Open Sans"/>
                <a:ea typeface="Open Sans"/>
                <a:cs typeface="Open Sans"/>
              </a:rPr>
              <a:t>. “Short Sea Shipping” (SSS). La promoció de </a:t>
            </a:r>
            <a:r>
              <a:rPr lang="ca-ES" sz="1600" b="1" smtClean="0">
                <a:solidFill>
                  <a:srgbClr val="0070C0"/>
                </a:solidFill>
                <a:latin typeface="Open Sans"/>
                <a:ea typeface="Open Sans"/>
                <a:cs typeface="Open Sans"/>
              </a:rPr>
              <a:t>l'educació i formació esportiva i la possibilitat d’inserir-les en el disseny curricular de les escoles de la comarca</a:t>
            </a:r>
            <a:r>
              <a:rPr lang="ca-ES" sz="1200" smtClean="0">
                <a:latin typeface="Open Sans"/>
                <a:ea typeface="Open Sans"/>
                <a:cs typeface="Open Sans"/>
              </a:rPr>
              <a:t>. Wellness / Spa, activitats que podrien augmentar el valor afegit de l’oferta turística existent. Biotecnologia blava  </a:t>
            </a:r>
          </a:p>
          <a:p>
            <a:pPr marL="0" indent="0">
              <a:lnSpc>
                <a:spcPct val="150000"/>
              </a:lnSpc>
              <a:buFont typeface="Arial" charset="0"/>
              <a:buNone/>
            </a:pPr>
            <a:endParaRPr lang="ca-ES" sz="1200" smtClean="0">
              <a:latin typeface="Open Sans"/>
              <a:ea typeface="Open Sans"/>
              <a:cs typeface="Open Sans"/>
            </a:endParaRPr>
          </a:p>
          <a:p>
            <a:pPr marL="0" indent="0">
              <a:lnSpc>
                <a:spcPct val="150000"/>
              </a:lnSpc>
              <a:buFont typeface="Arial" charset="0"/>
              <a:buNone/>
            </a:pPr>
            <a:r>
              <a:rPr lang="ca-ES" sz="1300" b="1" smtClean="0">
                <a:latin typeface="Open Sans"/>
                <a:ea typeface="Open Sans"/>
                <a:cs typeface="Open Sans"/>
              </a:rPr>
              <a:t>Anàlisi del Port Urbà de Mataró amb l’Entorn Urbà de Mataró i Propostes d’Actuació – Institut Municipal de Promoció Econòmica (2010)</a:t>
            </a:r>
            <a:r>
              <a:rPr lang="ca-ES" sz="1300" smtClean="0">
                <a:latin typeface="Open Sans"/>
                <a:ea typeface="Open Sans"/>
                <a:cs typeface="Open Sans"/>
              </a:rPr>
              <a:t> </a:t>
            </a:r>
            <a:r>
              <a:rPr lang="ca-ES" sz="1600" b="1" smtClean="0">
                <a:solidFill>
                  <a:srgbClr val="0070C0"/>
                </a:solidFill>
                <a:latin typeface="Open Sans"/>
                <a:ea typeface="Open Sans"/>
                <a:cs typeface="Open Sans"/>
              </a:rPr>
              <a:t>L’accessibilitat a peu o en bicicleta presenta dificultats </a:t>
            </a:r>
            <a:r>
              <a:rPr lang="ca-ES" sz="1200" smtClean="0">
                <a:latin typeface="Open Sans"/>
                <a:ea typeface="Open Sans"/>
                <a:cs typeface="Open Sans"/>
              </a:rPr>
              <a:t>derivades de la separació per la via de ferrocarril.  Els </a:t>
            </a:r>
            <a:r>
              <a:rPr lang="ca-ES" sz="1200" b="1" smtClean="0">
                <a:solidFill>
                  <a:srgbClr val="0070C0"/>
                </a:solidFill>
                <a:latin typeface="Open Sans"/>
                <a:ea typeface="Open Sans"/>
                <a:cs typeface="Open Sans"/>
              </a:rPr>
              <a:t>comerços del port no es troben associats al teixit comercial de Mataró</a:t>
            </a:r>
            <a:r>
              <a:rPr lang="ca-ES" sz="1200" smtClean="0">
                <a:latin typeface="Open Sans"/>
                <a:ea typeface="Open Sans"/>
                <a:cs typeface="Open Sans"/>
              </a:rPr>
              <a:t>. L’oferta d’allotjament i altres serveis turístics a Mataró és incipient, però destaca la vinculació voluntària dels establiments amb alguns establiments del port. El port no està integrat en les accions promocionals de l’Ajuntament. El </a:t>
            </a:r>
            <a:r>
              <a:rPr lang="ca-ES" sz="1200" b="1" smtClean="0">
                <a:solidFill>
                  <a:srgbClr val="0070C0"/>
                </a:solidFill>
                <a:latin typeface="Open Sans"/>
                <a:ea typeface="Open Sans"/>
                <a:cs typeface="Open Sans"/>
              </a:rPr>
              <a:t>port és un espai atractiu per passejar, però amb una utilització dels seus serveis escassa</a:t>
            </a:r>
          </a:p>
          <a:p>
            <a:pPr marL="0" indent="0">
              <a:lnSpc>
                <a:spcPct val="150000"/>
              </a:lnSpc>
              <a:buFont typeface="Arial" charset="0"/>
              <a:buNone/>
            </a:pPr>
            <a:endParaRPr lang="ca-ES" sz="1200" smtClean="0">
              <a:latin typeface="Open Sans"/>
              <a:ea typeface="Open Sans"/>
              <a:cs typeface="Open Sans"/>
            </a:endParaRPr>
          </a:p>
          <a:p>
            <a:pPr marL="0" indent="0">
              <a:lnSpc>
                <a:spcPct val="150000"/>
              </a:lnSpc>
              <a:buFont typeface="Arial" charset="0"/>
              <a:buNone/>
            </a:pPr>
            <a:endParaRPr lang="ca-ES" sz="1200" smtClean="0">
              <a:latin typeface="Open Sans"/>
              <a:ea typeface="Open Sans"/>
              <a:cs typeface="Open Sans"/>
            </a:endParaRPr>
          </a:p>
          <a:p>
            <a:pPr marL="0" indent="0">
              <a:lnSpc>
                <a:spcPct val="150000"/>
              </a:lnSpc>
              <a:buFont typeface="Arial" charset="0"/>
              <a:buNone/>
            </a:pPr>
            <a:endParaRPr lang="ca-ES" sz="1200" smtClean="0">
              <a:latin typeface="Open Sans"/>
              <a:ea typeface="Open Sans"/>
              <a:cs typeface="Open Sans"/>
            </a:endParaRPr>
          </a:p>
          <a:p>
            <a:pPr marL="0" indent="0">
              <a:lnSpc>
                <a:spcPct val="150000"/>
              </a:lnSpc>
              <a:buFont typeface="Arial" charset="0"/>
              <a:buNone/>
            </a:pPr>
            <a:endParaRPr lang="ca-ES" sz="1200" smtClean="0">
              <a:latin typeface="Open Sans"/>
              <a:ea typeface="Open Sans"/>
              <a:cs typeface="Open Sans"/>
            </a:endParaRPr>
          </a:p>
          <a:p>
            <a:pPr marL="0" indent="0">
              <a:buFont typeface="Arial" charset="0"/>
              <a:buNone/>
            </a:pPr>
            <a:endParaRPr lang="ca-ES" sz="1200" smtClean="0">
              <a:latin typeface="Open Sans"/>
              <a:ea typeface="Open Sans"/>
              <a:cs typeface="Open Sans"/>
            </a:endParaRPr>
          </a:p>
          <a:p>
            <a:pPr marL="0" indent="0">
              <a:buFont typeface="Arial" charset="0"/>
              <a:buNone/>
            </a:pPr>
            <a:endParaRPr lang="ca-ES" sz="1200" smtClean="0">
              <a:latin typeface="Open Sans"/>
              <a:ea typeface="Open Sans"/>
              <a:cs typeface="Open Sans"/>
            </a:endParaRPr>
          </a:p>
          <a:p>
            <a:pPr marL="0" indent="0">
              <a:buFont typeface="Arial" charset="0"/>
              <a:buNone/>
            </a:pPr>
            <a:endParaRPr lang="ca-ES" sz="1300" i="1" smtClean="0">
              <a:latin typeface="Open Sans"/>
              <a:ea typeface="Open Sans"/>
              <a:cs typeface="Open Sans"/>
            </a:endParaRPr>
          </a:p>
          <a:p>
            <a:pPr marL="0" indent="0">
              <a:buFont typeface="Arial" charset="0"/>
              <a:buNone/>
            </a:pPr>
            <a:endParaRPr lang="ca-ES" sz="1400" b="1" smtClean="0">
              <a:latin typeface="Open Sans"/>
              <a:ea typeface="Open Sans"/>
              <a:cs typeface="Open San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ítulo 1"/>
          <p:cNvSpPr>
            <a:spLocks noGrp="1"/>
          </p:cNvSpPr>
          <p:nvPr>
            <p:ph type="title"/>
          </p:nvPr>
        </p:nvSpPr>
        <p:spPr>
          <a:xfrm>
            <a:off x="547688" y="411163"/>
            <a:ext cx="10515600" cy="512762"/>
          </a:xfrm>
        </p:spPr>
        <p:txBody>
          <a:bodyPr/>
          <a:lstStyle/>
          <a:p>
            <a:r>
              <a:rPr lang="ca-ES" sz="1600" b="1" smtClean="0">
                <a:latin typeface="Open Sans"/>
                <a:ea typeface="Open Sans"/>
                <a:cs typeface="Open Sans"/>
              </a:rPr>
              <a:t>Entrevistes amb agents locals (21 i 22 març 2018)</a:t>
            </a:r>
            <a:endParaRPr lang="ca-ES" sz="2800" b="1" smtClean="0">
              <a:latin typeface="Open Sans"/>
              <a:ea typeface="Open Sans"/>
              <a:cs typeface="Open Sans"/>
            </a:endParaRPr>
          </a:p>
        </p:txBody>
      </p:sp>
      <p:sp>
        <p:nvSpPr>
          <p:cNvPr id="3" name="Marcador de contenido 2"/>
          <p:cNvSpPr>
            <a:spLocks noGrp="1"/>
          </p:cNvSpPr>
          <p:nvPr>
            <p:ph idx="1"/>
          </p:nvPr>
        </p:nvSpPr>
        <p:spPr>
          <a:xfrm>
            <a:off x="547688" y="1006475"/>
            <a:ext cx="11096625" cy="5643563"/>
          </a:xfrm>
        </p:spPr>
        <p:txBody>
          <a:bodyPr rtlCol="0">
            <a:noAutofit/>
          </a:bodyPr>
          <a:lstStyle/>
          <a:p>
            <a:pPr marL="0" indent="0" fontAlgn="auto">
              <a:spcAft>
                <a:spcPts val="0"/>
              </a:spcAft>
              <a:buFont typeface="Arial" panose="020B0604020202020204" pitchFamily="34" charset="0"/>
              <a:buNone/>
              <a:defRPr/>
            </a:pPr>
            <a:r>
              <a:rPr lang="ca-ES" sz="16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rPr>
              <a:t>Sobre el sector nàutic</a:t>
            </a:r>
          </a:p>
          <a:p>
            <a:pPr fontAlgn="auto">
              <a:spcAft>
                <a:spcPts val="1000"/>
              </a:spcAft>
              <a:buFont typeface="Arial" panose="020B0604020202020204" pitchFamily="34" charset="0"/>
              <a:buChar char="•"/>
              <a:defRPr/>
            </a:pPr>
            <a:r>
              <a:rPr lang="ca-ES" sz="1600" dirty="0">
                <a:latin typeface="Open Sans" panose="020B0606030504020204" pitchFamily="34" charset="0"/>
                <a:ea typeface="Open Sans" panose="020B0606030504020204" pitchFamily="34" charset="0"/>
                <a:cs typeface="Open Sans" panose="020B0606030504020204" pitchFamily="34" charset="0"/>
              </a:rPr>
              <a:t>La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Nàutica no </a:t>
            </a:r>
            <a:r>
              <a:rPr lang="ca-ES" sz="16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és una activitat prioritària ni de </a:t>
            </a:r>
            <a:r>
              <a:rPr lang="ca-ES" sz="1600" b="1" dirty="0" err="1" smtClean="0">
                <a:solidFill>
                  <a:srgbClr val="0070C0"/>
                </a:solidFill>
                <a:latin typeface="Open Sans" panose="020B0606030504020204" pitchFamily="34" charset="0"/>
                <a:ea typeface="Open Sans" panose="020B0606030504020204" pitchFamily="34" charset="0"/>
                <a:cs typeface="Open Sans" panose="020B0606030504020204" pitchFamily="34" charset="0"/>
              </a:rPr>
              <a:t>l’Eurecat</a:t>
            </a:r>
            <a:r>
              <a:rPr lang="ca-ES" sz="16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ni del Parc </a:t>
            </a:r>
            <a:r>
              <a:rPr lang="ca-ES" sz="1600" b="1" dirty="0" err="1" smtClean="0">
                <a:solidFill>
                  <a:srgbClr val="0070C0"/>
                </a:solidFill>
                <a:latin typeface="Open Sans" panose="020B0606030504020204" pitchFamily="34" charset="0"/>
                <a:ea typeface="Open Sans" panose="020B0606030504020204" pitchFamily="34" charset="0"/>
                <a:cs typeface="Open Sans" panose="020B0606030504020204" pitchFamily="34" charset="0"/>
              </a:rPr>
              <a:t>Tecnocampus</a:t>
            </a:r>
            <a:r>
              <a:rPr lang="ca-ES" sz="1600" dirty="0" smtClean="0">
                <a:latin typeface="Open Sans" panose="020B0606030504020204" pitchFamily="34" charset="0"/>
                <a:ea typeface="Open Sans" panose="020B0606030504020204" pitchFamily="34" charset="0"/>
                <a:cs typeface="Open Sans" panose="020B0606030504020204" pitchFamily="34" charset="0"/>
              </a:rPr>
              <a:t>. Tot i que </a:t>
            </a:r>
            <a:r>
              <a:rPr lang="ca-ES" sz="1600" dirty="0">
                <a:latin typeface="Open Sans" panose="020B0606030504020204" pitchFamily="34" charset="0"/>
                <a:ea typeface="Open Sans" panose="020B0606030504020204" pitchFamily="34" charset="0"/>
                <a:cs typeface="Open Sans" panose="020B0606030504020204" pitchFamily="34" charset="0"/>
              </a:rPr>
              <a:t>hi ha hagut experiències on s’ha </a:t>
            </a:r>
            <a:r>
              <a:rPr lang="ca-ES" sz="1600" dirty="0" smtClean="0">
                <a:latin typeface="Open Sans" panose="020B0606030504020204" pitchFamily="34" charset="0"/>
                <a:ea typeface="Open Sans" panose="020B0606030504020204" pitchFamily="34" charset="0"/>
                <a:cs typeface="Open Sans" panose="020B0606030504020204" pitchFamily="34" charset="0"/>
              </a:rPr>
              <a:t>treballat (innovació </a:t>
            </a:r>
            <a:r>
              <a:rPr lang="ca-ES" sz="1600" dirty="0">
                <a:latin typeface="Open Sans" panose="020B0606030504020204" pitchFamily="34" charset="0"/>
                <a:ea typeface="Open Sans" panose="020B0606030504020204" pitchFamily="34" charset="0"/>
                <a:cs typeface="Open Sans" panose="020B0606030504020204" pitchFamily="34" charset="0"/>
              </a:rPr>
              <a:t>de veles i salvavides </a:t>
            </a:r>
            <a:r>
              <a:rPr lang="ca-ES" sz="1600" dirty="0" smtClean="0">
                <a:latin typeface="Open Sans" panose="020B0606030504020204" pitchFamily="34" charset="0"/>
                <a:ea typeface="Open Sans" panose="020B0606030504020204" pitchFamily="34" charset="0"/>
                <a:cs typeface="Open Sans" panose="020B0606030504020204" pitchFamily="34" charset="0"/>
              </a:rPr>
              <a:t>intel·ligents). </a:t>
            </a:r>
          </a:p>
          <a:p>
            <a:pPr fontAlgn="auto">
              <a:spcAft>
                <a:spcPts val="1000"/>
              </a:spcAft>
              <a:buFont typeface="Arial" panose="020B0604020202020204" pitchFamily="34" charset="0"/>
              <a:buChar char="•"/>
              <a:defRPr/>
            </a:pPr>
            <a:r>
              <a:rPr lang="ca-ES" sz="1600" dirty="0" smtClean="0">
                <a:latin typeface="Open Sans" panose="020B0606030504020204" pitchFamily="34" charset="0"/>
                <a:ea typeface="Open Sans" panose="020B0606030504020204" pitchFamily="34" charset="0"/>
                <a:cs typeface="Open Sans" panose="020B0606030504020204" pitchFamily="34" charset="0"/>
              </a:rPr>
              <a:t>El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sector</a:t>
            </a:r>
            <a:r>
              <a:rPr lang="ca-ES" sz="1600" dirty="0">
                <a:latin typeface="Open Sans" panose="020B0606030504020204" pitchFamily="34" charset="0"/>
                <a:ea typeface="Open Sans" panose="020B0606030504020204" pitchFamily="34" charset="0"/>
                <a:cs typeface="Open Sans" panose="020B0606030504020204" pitchFamily="34" charset="0"/>
              </a:rPr>
              <a:t>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nàutic-industrial és </a:t>
            </a:r>
            <a:r>
              <a:rPr lang="ca-ES" sz="16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petit</a:t>
            </a:r>
            <a:r>
              <a:rPr lang="ca-ES" sz="1600" dirty="0" smtClean="0">
                <a:latin typeface="Open Sans" panose="020B0606030504020204" pitchFamily="34" charset="0"/>
                <a:ea typeface="Open Sans" panose="020B0606030504020204" pitchFamily="34" charset="0"/>
                <a:cs typeface="Open Sans" panose="020B0606030504020204" pitchFamily="34" charset="0"/>
              </a:rPr>
              <a:t>. Anualment es fabriquen unes 1000 embarcacions. Els </a:t>
            </a:r>
            <a:r>
              <a:rPr lang="ca-ES" sz="1600" dirty="0">
                <a:latin typeface="Open Sans" panose="020B0606030504020204" pitchFamily="34" charset="0"/>
                <a:ea typeface="Open Sans" panose="020B0606030504020204" pitchFamily="34" charset="0"/>
                <a:cs typeface="Open Sans" panose="020B0606030504020204" pitchFamily="34" charset="0"/>
              </a:rPr>
              <a:t>reptes per fer el sector nàutic una industria potent i de creixement escapen probablement a l'àmbit i la competència municipals, si més no a curt termini</a:t>
            </a:r>
            <a:r>
              <a:rPr lang="ca-ES" sz="1600" dirty="0" smtClean="0">
                <a:latin typeface="Open Sans" panose="020B0606030504020204" pitchFamily="34" charset="0"/>
                <a:ea typeface="Open Sans" panose="020B0606030504020204" pitchFamily="34" charset="0"/>
                <a:cs typeface="Open Sans" panose="020B0606030504020204" pitchFamily="34" charset="0"/>
              </a:rPr>
              <a:t>.</a:t>
            </a:r>
          </a:p>
          <a:p>
            <a:pPr fontAlgn="auto">
              <a:spcAft>
                <a:spcPts val="1000"/>
              </a:spcAft>
              <a:buFont typeface="Arial" panose="020B0604020202020204" pitchFamily="34" charset="0"/>
              <a:buChar char="•"/>
              <a:defRPr/>
            </a:pP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Existeix una tradició nàutica escassa entre la societat catalana</a:t>
            </a:r>
            <a:r>
              <a:rPr lang="ca-ES" sz="1600" dirty="0">
                <a:latin typeface="Open Sans" panose="020B0606030504020204" pitchFamily="34" charset="0"/>
                <a:ea typeface="Open Sans" panose="020B0606030504020204" pitchFamily="34" charset="0"/>
                <a:cs typeface="Open Sans" panose="020B0606030504020204" pitchFamily="34" charset="0"/>
              </a:rPr>
              <a:t>. La societat catalana té poca tradició marinera, ni d’esbarjo vinculada al mar. </a:t>
            </a:r>
            <a:endParaRPr lang="ca-ES" sz="1600" dirty="0" smtClean="0">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La inserció laboral dels cursos de formació en manteniment de vaixells d’esbarjo és bastant alta</a:t>
            </a:r>
            <a:r>
              <a:rPr lang="ca-ES" sz="1600" dirty="0">
                <a:latin typeface="Open Sans" panose="020B0606030504020204" pitchFamily="34" charset="0"/>
                <a:ea typeface="Open Sans" panose="020B0606030504020204" pitchFamily="34" charset="0"/>
                <a:cs typeface="Open Sans" panose="020B0606030504020204" pitchFamily="34" charset="0"/>
              </a:rPr>
              <a:t>, entre el 70% i el 80</a:t>
            </a:r>
            <a:r>
              <a:rPr lang="ca-ES" sz="1600" dirty="0" smtClean="0">
                <a:latin typeface="Open Sans" panose="020B0606030504020204" pitchFamily="34" charset="0"/>
                <a:ea typeface="Open Sans" panose="020B0606030504020204" pitchFamily="34" charset="0"/>
                <a:cs typeface="Open Sans" panose="020B0606030504020204" pitchFamily="34" charset="0"/>
              </a:rPr>
              <a:t>%. Es col·loquen en </a:t>
            </a:r>
            <a:r>
              <a:rPr lang="ca-ES" sz="1600" dirty="0">
                <a:latin typeface="Open Sans" panose="020B0606030504020204" pitchFamily="34" charset="0"/>
                <a:ea typeface="Open Sans" panose="020B0606030504020204" pitchFamily="34" charset="0"/>
                <a:cs typeface="Open Sans" panose="020B0606030504020204" pitchFamily="34" charset="0"/>
              </a:rPr>
              <a:t>petites empreses de la comarca. </a:t>
            </a:r>
            <a:r>
              <a:rPr lang="ca-ES" sz="1600" dirty="0" smtClean="0">
                <a:latin typeface="Open Sans" panose="020B0606030504020204" pitchFamily="34" charset="0"/>
                <a:ea typeface="Open Sans" panose="020B0606030504020204" pitchFamily="34" charset="0"/>
                <a:cs typeface="Open Sans" panose="020B0606030504020204" pitchFamily="34" charset="0"/>
              </a:rPr>
              <a:t>L’ocupació </a:t>
            </a:r>
            <a:r>
              <a:rPr lang="ca-ES" sz="1600" dirty="0">
                <a:latin typeface="Open Sans" panose="020B0606030504020204" pitchFamily="34" charset="0"/>
                <a:ea typeface="Open Sans" panose="020B0606030504020204" pitchFamily="34" charset="0"/>
                <a:cs typeface="Open Sans" panose="020B0606030504020204" pitchFamily="34" charset="0"/>
              </a:rPr>
              <a:t>de la nàutica es troba caracteritzada per una alta </a:t>
            </a:r>
            <a:r>
              <a:rPr lang="ca-ES" sz="1600" dirty="0" smtClean="0">
                <a:latin typeface="Open Sans" panose="020B0606030504020204" pitchFamily="34" charset="0"/>
                <a:ea typeface="Open Sans" panose="020B0606030504020204" pitchFamily="34" charset="0"/>
                <a:cs typeface="Open Sans" panose="020B0606030504020204" pitchFamily="34" charset="0"/>
              </a:rPr>
              <a:t>estacionalitat . </a:t>
            </a:r>
            <a:endParaRPr lang="ca-ES" sz="1600" dirty="0">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Les possibilitats d’emprendre i organitzar negocis propis són escasses</a:t>
            </a:r>
            <a:r>
              <a:rPr lang="ca-ES" sz="1600" dirty="0">
                <a:latin typeface="Open Sans" panose="020B0606030504020204" pitchFamily="34" charset="0"/>
                <a:ea typeface="Open Sans" panose="020B0606030504020204" pitchFamily="34" charset="0"/>
                <a:cs typeface="Open Sans" panose="020B0606030504020204" pitchFamily="34" charset="0"/>
              </a:rPr>
              <a:t>, perquè les inversions necessàries són </a:t>
            </a:r>
            <a:r>
              <a:rPr lang="ca-ES" sz="1600" dirty="0" smtClean="0">
                <a:latin typeface="Open Sans" panose="020B0606030504020204" pitchFamily="34" charset="0"/>
                <a:ea typeface="Open Sans" panose="020B0606030504020204" pitchFamily="34" charset="0"/>
                <a:cs typeface="Open Sans" panose="020B0606030504020204" pitchFamily="34" charset="0"/>
              </a:rPr>
              <a:t>altes i </a:t>
            </a:r>
            <a:r>
              <a:rPr lang="ca-ES" sz="1600" dirty="0">
                <a:latin typeface="Open Sans" panose="020B0606030504020204" pitchFamily="34" charset="0"/>
                <a:ea typeface="Open Sans" panose="020B0606030504020204" pitchFamily="34" charset="0"/>
                <a:cs typeface="Open Sans" panose="020B0606030504020204" pitchFamily="34" charset="0"/>
              </a:rPr>
              <a:t>perquè no és fàcil </a:t>
            </a:r>
            <a:r>
              <a:rPr lang="ca-ES" sz="1600" dirty="0" smtClean="0">
                <a:latin typeface="Open Sans" panose="020B0606030504020204" pitchFamily="34" charset="0"/>
                <a:ea typeface="Open Sans" panose="020B0606030504020204" pitchFamily="34" charset="0"/>
                <a:cs typeface="Open Sans" panose="020B0606030504020204" pitchFamily="34" charset="0"/>
              </a:rPr>
              <a:t>trobar </a:t>
            </a:r>
            <a:r>
              <a:rPr lang="ca-ES" sz="1600" dirty="0">
                <a:latin typeface="Open Sans" panose="020B0606030504020204" pitchFamily="34" charset="0"/>
                <a:ea typeface="Open Sans" panose="020B0606030504020204" pitchFamily="34" charset="0"/>
                <a:cs typeface="Open Sans" panose="020B0606030504020204" pitchFamily="34" charset="0"/>
              </a:rPr>
              <a:t>espais adequats per a desenvolupar aquestes activitats. </a:t>
            </a:r>
          </a:p>
          <a:p>
            <a:pPr fontAlgn="auto">
              <a:spcAft>
                <a:spcPts val="1000"/>
              </a:spcAft>
              <a:buFont typeface="Arial" panose="020B0604020202020204" pitchFamily="34" charset="0"/>
              <a:buChar char="•"/>
              <a:defRPr/>
            </a:pP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La promoció d’indústries blaves a Mataró ha de ser una estratègia gradual</a:t>
            </a:r>
            <a:r>
              <a:rPr lang="ca-ES" sz="1600" dirty="0">
                <a:latin typeface="Open Sans" panose="020B0606030504020204" pitchFamily="34" charset="0"/>
                <a:ea typeface="Open Sans" panose="020B0606030504020204" pitchFamily="34" charset="0"/>
                <a:cs typeface="Open Sans" panose="020B0606030504020204" pitchFamily="34" charset="0"/>
              </a:rPr>
              <a:t>. Vincular el teixit empresarial al mar és una carrera de fons (calen diners, tenir paciència i molt de temps perquè acabi consolidant-se). </a:t>
            </a:r>
          </a:p>
          <a:p>
            <a:pPr fontAlgn="auto">
              <a:spcAft>
                <a:spcPts val="0"/>
              </a:spcAft>
              <a:buFont typeface="Arial" panose="020B0604020202020204" pitchFamily="34" charset="0"/>
              <a:buChar char="•"/>
              <a:defRPr/>
            </a:pPr>
            <a:endParaRPr lang="ca-ES" sz="1600" dirty="0"/>
          </a:p>
          <a:p>
            <a:pPr fontAlgn="auto">
              <a:spcAft>
                <a:spcPts val="0"/>
              </a:spcAft>
              <a:buFont typeface="Arial" panose="020B0604020202020204" pitchFamily="34" charset="0"/>
              <a:buChar char="•"/>
              <a:defRPr/>
            </a:pPr>
            <a:endParaRPr lang="ca-ES" sz="1600" dirty="0"/>
          </a:p>
          <a:p>
            <a:pPr fontAlgn="auto">
              <a:spcAft>
                <a:spcPts val="0"/>
              </a:spcAft>
              <a:buFont typeface="Arial" panose="020B0604020202020204" pitchFamily="34" charset="0"/>
              <a:buChar char="•"/>
              <a:defRPr/>
            </a:pPr>
            <a:endParaRPr lang="ca-ES" sz="16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Font typeface="Arial" panose="020B0604020202020204" pitchFamily="34" charset="0"/>
              <a:buChar char="•"/>
              <a:defRPr/>
            </a:pPr>
            <a:endParaRPr lang="ca-ES" sz="1400" u="sng"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ítulo 1"/>
          <p:cNvSpPr>
            <a:spLocks noGrp="1"/>
          </p:cNvSpPr>
          <p:nvPr>
            <p:ph type="title"/>
          </p:nvPr>
        </p:nvSpPr>
        <p:spPr>
          <a:xfrm>
            <a:off x="547688" y="411163"/>
            <a:ext cx="10515600" cy="512762"/>
          </a:xfrm>
        </p:spPr>
        <p:txBody>
          <a:bodyPr/>
          <a:lstStyle/>
          <a:p>
            <a:r>
              <a:rPr lang="ca-ES" sz="1600" b="1" smtClean="0">
                <a:latin typeface="Open Sans"/>
                <a:ea typeface="Open Sans"/>
                <a:cs typeface="Open Sans"/>
              </a:rPr>
              <a:t>Entrevistes amb agents locals (21 i 22 març 2018)</a:t>
            </a:r>
            <a:endParaRPr lang="ca-ES" sz="2800" b="1" smtClean="0">
              <a:latin typeface="Open Sans"/>
              <a:ea typeface="Open Sans"/>
              <a:cs typeface="Open Sans"/>
            </a:endParaRPr>
          </a:p>
        </p:txBody>
      </p:sp>
      <p:sp>
        <p:nvSpPr>
          <p:cNvPr id="3" name="Marcador de contenido 2"/>
          <p:cNvSpPr>
            <a:spLocks noGrp="1"/>
          </p:cNvSpPr>
          <p:nvPr>
            <p:ph idx="1"/>
          </p:nvPr>
        </p:nvSpPr>
        <p:spPr>
          <a:xfrm>
            <a:off x="547688" y="1006475"/>
            <a:ext cx="11096625" cy="5643563"/>
          </a:xfrm>
        </p:spPr>
        <p:txBody>
          <a:bodyPr rtlCol="0">
            <a:noAutofit/>
          </a:bodyPr>
          <a:lstStyle/>
          <a:p>
            <a:pPr marL="0" indent="0" fontAlgn="auto">
              <a:spcAft>
                <a:spcPts val="0"/>
              </a:spcAft>
              <a:buFont typeface="Arial" panose="020B0604020202020204" pitchFamily="34" charset="0"/>
              <a:buNone/>
              <a:defRPr/>
            </a:pPr>
            <a:r>
              <a:rPr lang="ca-ES" sz="16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rPr>
              <a:t>Sobre el port de Mataró</a:t>
            </a:r>
          </a:p>
          <a:p>
            <a:pPr marL="0" indent="0" fontAlgn="auto">
              <a:spcAft>
                <a:spcPts val="0"/>
              </a:spcAft>
              <a:buFont typeface="Arial" panose="020B0604020202020204" pitchFamily="34" charset="0"/>
              <a:buNone/>
              <a:defRPr/>
            </a:pPr>
            <a:endParaRPr lang="ca-ES" sz="16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1700" dirty="0" smtClean="0">
                <a:latin typeface="Open Sans" panose="020B0606030504020204" pitchFamily="34" charset="0"/>
                <a:ea typeface="Open Sans" panose="020B0606030504020204" pitchFamily="34" charset="0"/>
                <a:cs typeface="Open Sans" panose="020B0606030504020204" pitchFamily="34" charset="0"/>
              </a:rPr>
              <a:t>El </a:t>
            </a:r>
            <a:r>
              <a:rPr lang="ca-ES" sz="1600" dirty="0">
                <a:latin typeface="Open Sans" panose="020B0606030504020204" pitchFamily="34" charset="0"/>
                <a:ea typeface="Open Sans" panose="020B0606030504020204" pitchFamily="34" charset="0"/>
                <a:cs typeface="Open Sans" panose="020B0606030504020204" pitchFamily="34" charset="0"/>
              </a:rPr>
              <a:t>port de Mataró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és suficientment gran per permetre economies d’escala i suficientment petit per tenir una gestió eficient i propera a l’usuari</a:t>
            </a:r>
            <a:r>
              <a:rPr lang="ca-ES" sz="1600" dirty="0">
                <a:latin typeface="Open Sans" panose="020B0606030504020204" pitchFamily="34" charset="0"/>
                <a:ea typeface="Open Sans" panose="020B0606030504020204" pitchFamily="34" charset="0"/>
                <a:cs typeface="Open Sans" panose="020B0606030504020204" pitchFamily="34" charset="0"/>
              </a:rPr>
              <a:t>. </a:t>
            </a:r>
          </a:p>
          <a:p>
            <a:pPr fontAlgn="auto">
              <a:spcAft>
                <a:spcPts val="1000"/>
              </a:spcAft>
              <a:buFont typeface="Arial" panose="020B0604020202020204" pitchFamily="34" charset="0"/>
              <a:buChar char="•"/>
              <a:defRPr/>
            </a:pPr>
            <a:r>
              <a:rPr lang="ca-ES" sz="1600" dirty="0">
                <a:latin typeface="Open Sans" panose="020B0606030504020204" pitchFamily="34" charset="0"/>
                <a:ea typeface="Open Sans" panose="020B0606030504020204" pitchFamily="34" charset="0"/>
                <a:cs typeface="Open Sans" panose="020B0606030504020204" pitchFamily="34" charset="0"/>
              </a:rPr>
              <a:t>Les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activitats de </a:t>
            </a:r>
            <a:r>
              <a:rPr lang="ca-ES" sz="16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Repair&amp;Refit</a:t>
            </a:r>
            <a:r>
              <a:rPr lang="ca-ES" sz="1600" dirty="0">
                <a:latin typeface="Open Sans" panose="020B0606030504020204" pitchFamily="34" charset="0"/>
                <a:ea typeface="Open Sans" panose="020B0606030504020204" pitchFamily="34" charset="0"/>
                <a:cs typeface="Open Sans" panose="020B0606030504020204" pitchFamily="34" charset="0"/>
              </a:rPr>
              <a:t> podran guanyar pes al Port de Mataró. És un negoci d’alt valor afegit on existeixen encara oportunitats en segments que no abraça avui MB92 (referent del sector) com ara les embarcacions de mitjana eslora. </a:t>
            </a:r>
          </a:p>
          <a:p>
            <a:pPr fontAlgn="auto">
              <a:spcAft>
                <a:spcPts val="1000"/>
              </a:spcAft>
              <a:buFont typeface="Arial" panose="020B0604020202020204" pitchFamily="34" charset="0"/>
              <a:buChar char="•"/>
              <a:defRPr/>
            </a:pPr>
            <a:r>
              <a:rPr lang="ca-ES" sz="1600" dirty="0">
                <a:latin typeface="Open Sans" panose="020B0606030504020204" pitchFamily="34" charset="0"/>
                <a:ea typeface="Open Sans" panose="020B0606030504020204" pitchFamily="34" charset="0"/>
                <a:cs typeface="Open Sans" panose="020B0606030504020204" pitchFamily="34" charset="0"/>
              </a:rPr>
              <a:t>La tecnologia aplicada al varador pot ser una via de treball i una oportunitat de desenvolupament econòmic.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El port podria ser un bon “test-</a:t>
            </a:r>
            <a:r>
              <a:rPr lang="ca-ES" sz="16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bed</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per provar nous sistemes i avenços tecnològics associats a la nàutica</a:t>
            </a:r>
            <a:r>
              <a:rPr lang="ca-ES" sz="1600" dirty="0">
                <a:latin typeface="Open Sans" panose="020B0606030504020204" pitchFamily="34" charset="0"/>
                <a:ea typeface="Open Sans" panose="020B0606030504020204" pitchFamily="34" charset="0"/>
                <a:cs typeface="Open Sans" panose="020B0606030504020204" pitchFamily="34" charset="0"/>
              </a:rPr>
              <a:t>, en col·laboració amb les iniciatives de la universitat, el centre de FP, i </a:t>
            </a:r>
            <a:r>
              <a:rPr lang="ca-ES" sz="1600" dirty="0" err="1">
                <a:latin typeface="Open Sans" panose="020B0606030504020204" pitchFamily="34" charset="0"/>
                <a:ea typeface="Open Sans" panose="020B0606030504020204" pitchFamily="34" charset="0"/>
                <a:cs typeface="Open Sans" panose="020B0606030504020204" pitchFamily="34" charset="0"/>
              </a:rPr>
              <a:t>l’Eurecat</a:t>
            </a:r>
            <a:r>
              <a:rPr lang="ca-ES" sz="1600" dirty="0">
                <a:latin typeface="Open Sans" panose="020B0606030504020204" pitchFamily="34" charset="0"/>
                <a:ea typeface="Open Sans" panose="020B0606030504020204" pitchFamily="34" charset="0"/>
                <a:cs typeface="Open Sans" panose="020B0606030504020204" pitchFamily="34" charset="0"/>
              </a:rPr>
              <a:t>. </a:t>
            </a:r>
          </a:p>
          <a:p>
            <a:pPr fontAlgn="auto">
              <a:spcAft>
                <a:spcPts val="1000"/>
              </a:spcAft>
              <a:buFont typeface="Arial" panose="020B0604020202020204" pitchFamily="34" charset="0"/>
              <a:buChar char="•"/>
              <a:defRPr/>
            </a:pP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Mataró té bones característiques per convertir-se en port on entregar noves embarcacions</a:t>
            </a:r>
            <a:r>
              <a:rPr lang="ca-ES" sz="1600" dirty="0">
                <a:latin typeface="Open Sans" panose="020B0606030504020204" pitchFamily="34" charset="0"/>
                <a:ea typeface="Open Sans" panose="020B0606030504020204" pitchFamily="34" charset="0"/>
                <a:cs typeface="Open Sans" panose="020B0606030504020204" pitchFamily="34" charset="0"/>
              </a:rPr>
              <a:t>. L’armador proposa i el client escull port. Aquesta activitat té valor afegit perquè prèviament a l’entrega, cal realitzar muntatge i assemblatge de components, i realitzar reparacions o ajustos que puguin identificar-se en la fase de control de qualitat final. </a:t>
            </a:r>
            <a:endParaRPr lang="ca-ES" sz="1600" dirty="0" smtClean="0">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Font typeface="Arial" panose="020B0604020202020204" pitchFamily="34" charset="0"/>
              <a:buChar char="•"/>
              <a:defRPr/>
            </a:pPr>
            <a:endParaRPr lang="ca-ES" sz="1600" dirty="0"/>
          </a:p>
          <a:p>
            <a:pPr fontAlgn="auto">
              <a:spcAft>
                <a:spcPts val="0"/>
              </a:spcAft>
              <a:buFont typeface="Arial" panose="020B0604020202020204" pitchFamily="34" charset="0"/>
              <a:buChar char="•"/>
              <a:defRPr/>
            </a:pPr>
            <a:endParaRPr lang="ca-ES" sz="1600" u="sng" dirty="0">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Font typeface="Arial" panose="020B0604020202020204" pitchFamily="34" charset="0"/>
              <a:buChar char="•"/>
              <a:defRPr/>
            </a:pPr>
            <a:endParaRPr lang="ca-ES" sz="1600" u="sng"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Font typeface="Arial" panose="020B0604020202020204" pitchFamily="34" charset="0"/>
              <a:buChar char="•"/>
              <a:defRPr/>
            </a:pPr>
            <a:endParaRPr lang="ca-ES" sz="1400" u="sng"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ítulo 1"/>
          <p:cNvSpPr>
            <a:spLocks noGrp="1"/>
          </p:cNvSpPr>
          <p:nvPr>
            <p:ph type="title"/>
          </p:nvPr>
        </p:nvSpPr>
        <p:spPr>
          <a:xfrm>
            <a:off x="547688" y="411163"/>
            <a:ext cx="10515600" cy="512762"/>
          </a:xfrm>
        </p:spPr>
        <p:txBody>
          <a:bodyPr/>
          <a:lstStyle/>
          <a:p>
            <a:r>
              <a:rPr lang="ca-ES" sz="1600" b="1" smtClean="0">
                <a:latin typeface="Open Sans"/>
                <a:ea typeface="Open Sans"/>
                <a:cs typeface="Open Sans"/>
              </a:rPr>
              <a:t>Entrevistes amb agents locals (21 i 22 març 2018)</a:t>
            </a:r>
            <a:endParaRPr lang="ca-ES" sz="2800" b="1" smtClean="0">
              <a:latin typeface="Open Sans"/>
              <a:ea typeface="Open Sans"/>
              <a:cs typeface="Open Sans"/>
            </a:endParaRPr>
          </a:p>
        </p:txBody>
      </p:sp>
      <p:sp>
        <p:nvSpPr>
          <p:cNvPr id="3" name="Marcador de contenido 2"/>
          <p:cNvSpPr>
            <a:spLocks noGrp="1"/>
          </p:cNvSpPr>
          <p:nvPr>
            <p:ph idx="1"/>
          </p:nvPr>
        </p:nvSpPr>
        <p:spPr>
          <a:xfrm>
            <a:off x="547688" y="1006475"/>
            <a:ext cx="11096625" cy="5643563"/>
          </a:xfrm>
        </p:spPr>
        <p:txBody>
          <a:bodyPr rtlCol="0">
            <a:noAutofit/>
          </a:bodyPr>
          <a:lstStyle/>
          <a:p>
            <a:pPr marL="0" indent="0" fontAlgn="auto">
              <a:spcAft>
                <a:spcPts val="0"/>
              </a:spcAft>
              <a:buFont typeface="Arial" panose="020B0604020202020204" pitchFamily="34" charset="0"/>
              <a:buNone/>
              <a:defRPr/>
            </a:pPr>
            <a:r>
              <a:rPr lang="ca-ES" sz="16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rPr>
              <a:t>Sobre activitats turístiques</a:t>
            </a:r>
          </a:p>
          <a:p>
            <a:pPr marL="0" indent="0" fontAlgn="auto">
              <a:spcAft>
                <a:spcPts val="0"/>
              </a:spcAft>
              <a:buFont typeface="Arial" panose="020B0604020202020204" pitchFamily="34" charset="0"/>
              <a:buNone/>
              <a:defRPr/>
            </a:pPr>
            <a:endParaRPr lang="ca-ES" sz="16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1700" dirty="0" smtClean="0">
                <a:latin typeface="Open Sans" panose="020B0606030504020204" pitchFamily="34" charset="0"/>
                <a:ea typeface="Open Sans" panose="020B0606030504020204" pitchFamily="34" charset="0"/>
                <a:cs typeface="Open Sans" panose="020B0606030504020204" pitchFamily="34" charset="0"/>
              </a:rPr>
              <a:t>Es podrien organitzar </a:t>
            </a:r>
            <a:r>
              <a:rPr lang="ca-ES" sz="16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paquets turístics per atreure els turistes des de Sant Susana o Calella </a:t>
            </a:r>
            <a:r>
              <a:rPr lang="ca-ES" sz="1700" dirty="0" smtClean="0">
                <a:latin typeface="Open Sans" panose="020B0606030504020204" pitchFamily="34" charset="0"/>
                <a:ea typeface="Open Sans" panose="020B0606030504020204" pitchFamily="34" charset="0"/>
                <a:cs typeface="Open Sans" panose="020B0606030504020204" pitchFamily="34" charset="0"/>
              </a:rPr>
              <a:t>a fer visites a Mataró. Però s’han de pensar productes específics per aquest tipus de visitants de dia, que combini cultura, oci i comerç. </a:t>
            </a:r>
          </a:p>
          <a:p>
            <a:pPr fontAlgn="auto">
              <a:spcAft>
                <a:spcPts val="1000"/>
              </a:spcAft>
              <a:buFont typeface="Arial" panose="020B0604020202020204" pitchFamily="34" charset="0"/>
              <a:buChar char="•"/>
              <a:defRPr/>
            </a:pPr>
            <a:r>
              <a:rPr lang="ca-ES" sz="1700" dirty="0" smtClean="0">
                <a:latin typeface="Open Sans" panose="020B0606030504020204" pitchFamily="34" charset="0"/>
                <a:ea typeface="Open Sans" panose="020B0606030504020204" pitchFamily="34" charset="0"/>
                <a:cs typeface="Open Sans" panose="020B0606030504020204" pitchFamily="34" charset="0"/>
              </a:rPr>
              <a:t>Més </a:t>
            </a:r>
            <a:r>
              <a:rPr lang="ca-ES" sz="1700" dirty="0">
                <a:latin typeface="Open Sans" panose="020B0606030504020204" pitchFamily="34" charset="0"/>
                <a:ea typeface="Open Sans" panose="020B0606030504020204" pitchFamily="34" charset="0"/>
                <a:cs typeface="Open Sans" panose="020B0606030504020204" pitchFamily="34" charset="0"/>
              </a:rPr>
              <a:t>a curt termini, pot ser interessant a Mataró basar l’estratègia d’obertura cap al mar en qüestions més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vinculades al lleure i inclús el turisme esportiu nàutic. </a:t>
            </a:r>
            <a:r>
              <a:rPr lang="ca-ES" sz="1700" dirty="0">
                <a:latin typeface="Open Sans" panose="020B0606030504020204" pitchFamily="34" charset="0"/>
                <a:ea typeface="Open Sans" panose="020B0606030504020204" pitchFamily="34" charset="0"/>
                <a:cs typeface="Open Sans" panose="020B0606030504020204" pitchFamily="34" charset="0"/>
              </a:rPr>
              <a:t>Acollir equips internacionals d’entrenament. Explotar turísticament la praderia de posidònia (tot i que avui només hi ha dues empreses de busseig. La constitució d’empreses de busseig podria ser un altre camp a explorar). </a:t>
            </a:r>
            <a:endParaRPr lang="ca-ES" sz="1700" dirty="0" smtClean="0">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1700" dirty="0" smtClean="0">
                <a:latin typeface="Open Sans" panose="020B0606030504020204" pitchFamily="34" charset="0"/>
                <a:ea typeface="Open Sans" panose="020B0606030504020204" pitchFamily="34" charset="0"/>
                <a:cs typeface="Open Sans" panose="020B0606030504020204" pitchFamily="34" charset="0"/>
              </a:rPr>
              <a:t>Mataró </a:t>
            </a:r>
            <a:r>
              <a:rPr lang="ca-ES" sz="1700" dirty="0">
                <a:latin typeface="Open Sans" panose="020B0606030504020204" pitchFamily="34" charset="0"/>
                <a:ea typeface="Open Sans" panose="020B0606030504020204" pitchFamily="34" charset="0"/>
                <a:cs typeface="Open Sans" panose="020B0606030504020204" pitchFamily="34" charset="0"/>
              </a:rPr>
              <a:t>té potencialitats per impulsar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un turisme vinculat a la salut i el benestar</a:t>
            </a:r>
            <a:r>
              <a:rPr lang="ca-ES" sz="1700" dirty="0">
                <a:latin typeface="Open Sans" panose="020B0606030504020204" pitchFamily="34" charset="0"/>
                <a:ea typeface="Open Sans" panose="020B0606030504020204" pitchFamily="34" charset="0"/>
                <a:cs typeface="Open Sans" panose="020B0606030504020204" pitchFamily="34" charset="0"/>
              </a:rPr>
              <a:t>. Es tracta d’un tipus de turisme que es pot situar relativament bé al mercat europeu, i que afavoreix la </a:t>
            </a:r>
            <a:r>
              <a:rPr lang="ca-ES" sz="1700" dirty="0" err="1">
                <a:latin typeface="Open Sans" panose="020B0606030504020204" pitchFamily="34" charset="0"/>
                <a:ea typeface="Open Sans" panose="020B0606030504020204" pitchFamily="34" charset="0"/>
                <a:cs typeface="Open Sans" panose="020B0606030504020204" pitchFamily="34" charset="0"/>
              </a:rPr>
              <a:t>desestacionalització</a:t>
            </a:r>
            <a:r>
              <a:rPr lang="ca-ES" sz="1700" dirty="0">
                <a:latin typeface="Open Sans" panose="020B0606030504020204" pitchFamily="34" charset="0"/>
                <a:ea typeface="Open Sans" panose="020B0606030504020204" pitchFamily="34" charset="0"/>
                <a:cs typeface="Open Sans" panose="020B0606030504020204" pitchFamily="34" charset="0"/>
              </a:rPr>
              <a:t>. La infraestructura turística ja existeix. </a:t>
            </a:r>
          </a:p>
          <a:p>
            <a:pPr marL="0" indent="0" fontAlgn="auto">
              <a:spcAft>
                <a:spcPts val="0"/>
              </a:spcAft>
              <a:buFont typeface="Arial" panose="020B0604020202020204" pitchFamily="34" charset="0"/>
              <a:buNone/>
              <a:defRPr/>
            </a:pPr>
            <a:endParaRPr lang="ca-ES" sz="1600" dirty="0"/>
          </a:p>
          <a:p>
            <a:pPr marL="0" indent="0" fontAlgn="auto">
              <a:spcAft>
                <a:spcPts val="0"/>
              </a:spcAft>
              <a:buFont typeface="Arial" panose="020B0604020202020204" pitchFamily="34" charset="0"/>
              <a:buNone/>
              <a:defRPr/>
            </a:pPr>
            <a:r>
              <a:rPr lang="ca-ES" sz="1600" u="sng" dirty="0" smtClean="0">
                <a:latin typeface="Open Sans" panose="020B0606030504020204" pitchFamily="34" charset="0"/>
                <a:ea typeface="Open Sans" panose="020B0606030504020204" pitchFamily="34" charset="0"/>
                <a:cs typeface="Open Sans" panose="020B0606030504020204" pitchFamily="34" charset="0"/>
              </a:rPr>
              <a:t> </a:t>
            </a:r>
          </a:p>
          <a:p>
            <a:pPr fontAlgn="auto">
              <a:spcAft>
                <a:spcPts val="0"/>
              </a:spcAft>
              <a:buFont typeface="Arial" panose="020B0604020202020204" pitchFamily="34" charset="0"/>
              <a:buChar char="•"/>
              <a:defRPr/>
            </a:pPr>
            <a:endParaRPr lang="ca-ES" sz="16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600" u="sng" dirty="0" smtClean="0">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Font typeface="Arial" panose="020B0604020202020204" pitchFamily="34" charset="0"/>
              <a:buChar char="•"/>
              <a:defRPr/>
            </a:pPr>
            <a:endParaRPr lang="ca-ES" sz="1600" u="sng"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Font typeface="Arial" panose="020B0604020202020204" pitchFamily="34" charset="0"/>
              <a:buChar char="•"/>
              <a:defRPr/>
            </a:pPr>
            <a:endParaRPr lang="ca-ES" sz="1400" u="sng"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ítulo 1"/>
          <p:cNvSpPr>
            <a:spLocks noGrp="1"/>
          </p:cNvSpPr>
          <p:nvPr>
            <p:ph type="title"/>
          </p:nvPr>
        </p:nvSpPr>
        <p:spPr>
          <a:xfrm>
            <a:off x="547688" y="411163"/>
            <a:ext cx="10515600" cy="512762"/>
          </a:xfrm>
        </p:spPr>
        <p:txBody>
          <a:bodyPr/>
          <a:lstStyle/>
          <a:p>
            <a:r>
              <a:rPr lang="ca-ES" sz="1600" b="1" smtClean="0">
                <a:latin typeface="Open Sans"/>
                <a:ea typeface="Open Sans"/>
                <a:cs typeface="Open Sans"/>
              </a:rPr>
              <a:t>Entrevistes amb agents locals (21 i 22 març 2018)</a:t>
            </a:r>
            <a:endParaRPr lang="ca-ES" sz="2800" b="1" smtClean="0">
              <a:latin typeface="Open Sans"/>
              <a:ea typeface="Open Sans"/>
              <a:cs typeface="Open Sans"/>
            </a:endParaRPr>
          </a:p>
        </p:txBody>
      </p:sp>
      <p:sp>
        <p:nvSpPr>
          <p:cNvPr id="3" name="Marcador de contenido 2"/>
          <p:cNvSpPr>
            <a:spLocks noGrp="1"/>
          </p:cNvSpPr>
          <p:nvPr>
            <p:ph idx="1"/>
          </p:nvPr>
        </p:nvSpPr>
        <p:spPr>
          <a:xfrm>
            <a:off x="547688" y="1006475"/>
            <a:ext cx="11096625" cy="5643563"/>
          </a:xfrm>
        </p:spPr>
        <p:txBody>
          <a:bodyPr rtlCol="0">
            <a:noAutofit/>
          </a:bodyPr>
          <a:lstStyle/>
          <a:p>
            <a:pPr marL="0" indent="0" fontAlgn="auto">
              <a:spcAft>
                <a:spcPts val="0"/>
              </a:spcAft>
              <a:buFont typeface="Arial" panose="020B0604020202020204" pitchFamily="34" charset="0"/>
              <a:buNone/>
              <a:defRPr/>
            </a:pPr>
            <a:r>
              <a:rPr lang="ca-ES" sz="16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rPr>
              <a:t>Sobre formació </a:t>
            </a:r>
            <a:r>
              <a:rPr lang="ca-ES" sz="1600" u="sng" dirty="0">
                <a:solidFill>
                  <a:schemeClr val="tx2"/>
                </a:solidFill>
                <a:latin typeface="Open Sans" panose="020B0606030504020204" pitchFamily="34" charset="0"/>
                <a:ea typeface="Open Sans" panose="020B0606030504020204" pitchFamily="34" charset="0"/>
                <a:cs typeface="Open Sans" panose="020B0606030504020204" pitchFamily="34" charset="0"/>
              </a:rPr>
              <a:t>professional</a:t>
            </a:r>
            <a:r>
              <a:rPr lang="ca-ES" sz="16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rPr>
              <a:t> </a:t>
            </a:r>
          </a:p>
          <a:p>
            <a:pPr marL="0" indent="0" fontAlgn="auto">
              <a:spcAft>
                <a:spcPts val="0"/>
              </a:spcAft>
              <a:buFont typeface="Arial" panose="020B0604020202020204" pitchFamily="34" charset="0"/>
              <a:buNone/>
              <a:defRPr/>
            </a:pPr>
            <a:endParaRPr lang="ca-ES" sz="1600" u="sng" dirty="0" smtClean="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16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Falten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especialistes per a feines de </a:t>
            </a:r>
            <a:r>
              <a:rPr lang="ca-ES" sz="16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repair&amp;refit</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vinculades a bucs de mitjana i gran eslora</a:t>
            </a:r>
            <a:r>
              <a:rPr lang="ca-ES" sz="1700" dirty="0">
                <a:latin typeface="Open Sans" panose="020B0606030504020204" pitchFamily="34" charset="0"/>
                <a:ea typeface="Open Sans" panose="020B0606030504020204" pitchFamily="34" charset="0"/>
                <a:cs typeface="Open Sans" panose="020B0606030504020204" pitchFamily="34" charset="0"/>
              </a:rPr>
              <a:t>. MB92, per exemple, ha d’importar especialistes i enginyers de l’estranger per a realitzar determinades tasques a la seva drassana. </a:t>
            </a:r>
            <a:endParaRPr lang="ca-ES" sz="1700" dirty="0" smtClean="0">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endParaRPr lang="ca-ES" sz="1700" dirty="0" smtClean="0">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1700" dirty="0">
                <a:latin typeface="Open Sans" panose="020B0606030504020204" pitchFamily="34" charset="0"/>
                <a:ea typeface="Open Sans" panose="020B0606030504020204" pitchFamily="34" charset="0"/>
                <a:cs typeface="Open Sans" panose="020B0606030504020204" pitchFamily="34" charset="0"/>
              </a:rPr>
              <a:t>Hi ha </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manca d’un programa formatiu per a tècnics de manteniment de grans i mitjanes eslores</a:t>
            </a:r>
            <a:r>
              <a:rPr lang="ca-ES" sz="1700" dirty="0">
                <a:latin typeface="Open Sans" panose="020B0606030504020204" pitchFamily="34" charset="0"/>
                <a:ea typeface="Open Sans" panose="020B0606030504020204" pitchFamily="34" charset="0"/>
                <a:cs typeface="Open Sans" panose="020B0606030504020204" pitchFamily="34" charset="0"/>
              </a:rPr>
              <a:t>. La formació de tripulacions de gran iots és una finestra d’oportunitat que es podria explorar en el marc dels estudis que s’imparteixen avui a Mataró. </a:t>
            </a:r>
          </a:p>
          <a:p>
            <a:pPr fontAlgn="auto">
              <a:spcAft>
                <a:spcPts val="1000"/>
              </a:spcAft>
              <a:buFont typeface="Arial" panose="020B0604020202020204" pitchFamily="34" charset="0"/>
              <a:buChar char="•"/>
              <a:defRPr/>
            </a:pPr>
            <a:endParaRPr lang="ca-ES" sz="1700" dirty="0" smtClean="0">
              <a:latin typeface="Open Sans" panose="020B0606030504020204" pitchFamily="34" charset="0"/>
              <a:ea typeface="Open Sans" panose="020B0606030504020204" pitchFamily="34" charset="0"/>
              <a:cs typeface="Open Sans" panose="020B0606030504020204" pitchFamily="34" charset="0"/>
            </a:endParaRPr>
          </a:p>
          <a:p>
            <a:pPr fontAlgn="auto">
              <a:spcAft>
                <a:spcPts val="1000"/>
              </a:spcAft>
              <a:buFont typeface="Arial" panose="020B0604020202020204" pitchFamily="34" charset="0"/>
              <a:buChar char="•"/>
              <a:defRPr/>
            </a:pP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Seria interessant que al nou centre de FP projectat a prop del </a:t>
            </a:r>
            <a:r>
              <a:rPr lang="ca-ES" sz="16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tecnocampus</a:t>
            </a:r>
            <a:r>
              <a:rPr lang="ca-E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s’hi poguessin incorporar cicles de formació relacionada amb el món de la nàutica </a:t>
            </a:r>
            <a:r>
              <a:rPr lang="ca-ES" sz="1700" dirty="0">
                <a:latin typeface="Open Sans" panose="020B0606030504020204" pitchFamily="34" charset="0"/>
                <a:ea typeface="Open Sans" panose="020B0606030504020204" pitchFamily="34" charset="0"/>
                <a:cs typeface="Open Sans" panose="020B0606030504020204" pitchFamily="34" charset="0"/>
              </a:rPr>
              <a:t>que actualment s’estan fent a altres llocs com Sant Carles de la Ràpita o a l’Ametlla de Mar. </a:t>
            </a:r>
          </a:p>
          <a:p>
            <a:pPr marL="0" indent="0" fontAlgn="auto">
              <a:spcAft>
                <a:spcPts val="0"/>
              </a:spcAft>
              <a:buFont typeface="Arial" panose="020B0604020202020204" pitchFamily="34" charset="0"/>
              <a:buNone/>
              <a:defRPr/>
            </a:pPr>
            <a:r>
              <a:rPr lang="ca-ES" sz="1600" u="sng" dirty="0" smtClean="0">
                <a:latin typeface="Open Sans" panose="020B0606030504020204" pitchFamily="34" charset="0"/>
                <a:ea typeface="Open Sans" panose="020B0606030504020204" pitchFamily="34" charset="0"/>
                <a:cs typeface="Open Sans" panose="020B0606030504020204" pitchFamily="34" charset="0"/>
              </a:rPr>
              <a:t> </a:t>
            </a:r>
          </a:p>
          <a:p>
            <a:pPr fontAlgn="auto">
              <a:spcAft>
                <a:spcPts val="0"/>
              </a:spcAft>
              <a:buFont typeface="Arial" panose="020B0604020202020204" pitchFamily="34" charset="0"/>
              <a:buChar char="•"/>
              <a:defRPr/>
            </a:pPr>
            <a:endParaRPr lang="ca-ES" sz="16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600" u="sng" dirty="0" smtClean="0">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Font typeface="Arial" panose="020B0604020202020204" pitchFamily="34" charset="0"/>
              <a:buChar char="•"/>
              <a:defRPr/>
            </a:pPr>
            <a:endParaRPr lang="ca-ES" sz="1600" u="sng"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smtClean="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a:latin typeface="Open Sans" panose="020B0606030504020204" pitchFamily="34" charset="0"/>
              <a:ea typeface="Open Sans" panose="020B0606030504020204" pitchFamily="34" charset="0"/>
              <a:cs typeface="Open Sans" panose="020B0606030504020204" pitchFamily="34" charset="0"/>
            </a:endParaRPr>
          </a:p>
          <a:p>
            <a:pPr marL="0" indent="0" fontAlgn="auto">
              <a:spcAft>
                <a:spcPts val="0"/>
              </a:spcAft>
              <a:buFont typeface="Arial" panose="020B0604020202020204" pitchFamily="34" charset="0"/>
              <a:buNone/>
              <a:defRPr/>
            </a:pPr>
            <a:endParaRPr lang="ca-ES" sz="1400" dirty="0">
              <a:latin typeface="Open Sans" panose="020B0606030504020204" pitchFamily="34" charset="0"/>
              <a:ea typeface="Open Sans" panose="020B0606030504020204" pitchFamily="34" charset="0"/>
              <a:cs typeface="Open Sans" panose="020B0606030504020204" pitchFamily="34" charset="0"/>
            </a:endParaRPr>
          </a:p>
          <a:p>
            <a:pPr fontAlgn="auto">
              <a:spcAft>
                <a:spcPts val="0"/>
              </a:spcAft>
              <a:buFont typeface="Arial" panose="020B0604020202020204" pitchFamily="34" charset="0"/>
              <a:buChar char="•"/>
              <a:defRPr/>
            </a:pPr>
            <a:endParaRPr lang="ca-ES" sz="1400" u="sng"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1365</TotalTime>
  <Words>2123</Words>
  <Application>Microsoft Office PowerPoint</Application>
  <PresentationFormat>Personalizado</PresentationFormat>
  <Paragraphs>209</Paragraphs>
  <Slides>27</Slides>
  <Notes>0</Notes>
  <HiddenSlides>0</HiddenSlides>
  <MMClips>0</MMClips>
  <ScaleCrop>false</ScaleCrop>
  <HeadingPairs>
    <vt:vector size="6" baseType="variant">
      <vt:variant>
        <vt:lpstr>Fuentes usadas</vt:lpstr>
      </vt:variant>
      <vt:variant>
        <vt:i4>5</vt:i4>
      </vt:variant>
      <vt:variant>
        <vt:lpstr>Plantilla de diseño</vt:lpstr>
      </vt:variant>
      <vt:variant>
        <vt:i4>1</vt:i4>
      </vt:variant>
      <vt:variant>
        <vt:lpstr>Títulos de diapositiva</vt:lpstr>
      </vt:variant>
      <vt:variant>
        <vt:i4>27</vt:i4>
      </vt:variant>
    </vt:vector>
  </HeadingPairs>
  <TitlesOfParts>
    <vt:vector size="33" baseType="lpstr">
      <vt:lpstr>Calibri</vt:lpstr>
      <vt:lpstr>Arial</vt:lpstr>
      <vt:lpstr>Calibri Light</vt:lpstr>
      <vt:lpstr>Open Sans</vt:lpstr>
      <vt:lpstr>Wingdings</vt:lpstr>
      <vt:lpstr>Tema de Office</vt:lpstr>
      <vt:lpstr>Pla d’Acció: “Mar en Valor” vinculat a Mataró 2022</vt:lpstr>
      <vt:lpstr>Activitats realitzades</vt:lpstr>
      <vt:lpstr>Revisió dels antecedents del projecte “Mar en Valor” </vt:lpstr>
      <vt:lpstr>Antecedents del projecte “Mar en Valor”: </vt:lpstr>
      <vt:lpstr>Antecedents del projecte “Mar en Valor”: </vt:lpstr>
      <vt:lpstr>Entrevistes amb agents locals (21 i 22 març 2018)</vt:lpstr>
      <vt:lpstr>Entrevistes amb agents locals (21 i 22 març 2018)</vt:lpstr>
      <vt:lpstr>Entrevistes amb agents locals (21 i 22 març 2018)</vt:lpstr>
      <vt:lpstr>Entrevistes amb agents locals (21 i 22 març 2018)</vt:lpstr>
      <vt:lpstr>Entrevistes amb agents locals (21 i 22 març 2018)</vt:lpstr>
      <vt:lpstr>Entrevistes amb agents locals (21 i 22 març 2018)</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Calendari de treball: </vt:lpstr>
      <vt:lpstr>Pla d’Acció: “Mar en Valor” vinculat a Mataró 2022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RAQUEL</dc:creator>
  <cp:lastModifiedBy>Impem</cp:lastModifiedBy>
  <cp:revision>38</cp:revision>
  <dcterms:created xsi:type="dcterms:W3CDTF">2018-03-29T11:08:23Z</dcterms:created>
  <dcterms:modified xsi:type="dcterms:W3CDTF">2018-04-06T09:29:51Z</dcterms:modified>
</cp:coreProperties>
</file>